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70.jpg" ContentType="image/gif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55" r:id="rId3"/>
    <p:sldId id="347" r:id="rId4"/>
    <p:sldId id="348" r:id="rId5"/>
    <p:sldId id="341" r:id="rId6"/>
    <p:sldId id="343" r:id="rId7"/>
    <p:sldId id="344" r:id="rId8"/>
    <p:sldId id="349" r:id="rId9"/>
    <p:sldId id="346" r:id="rId10"/>
    <p:sldId id="345" r:id="rId11"/>
    <p:sldId id="354" r:id="rId12"/>
    <p:sldId id="356" r:id="rId13"/>
    <p:sldId id="350" r:id="rId14"/>
    <p:sldId id="352" r:id="rId15"/>
    <p:sldId id="351" r:id="rId16"/>
    <p:sldId id="272" r:id="rId17"/>
    <p:sldId id="286" r:id="rId18"/>
    <p:sldId id="3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550B"/>
    <a:srgbClr val="EC9274"/>
    <a:srgbClr val="C1D4A1"/>
    <a:srgbClr val="127799"/>
    <a:srgbClr val="C2DAF3"/>
    <a:srgbClr val="F4757C"/>
    <a:srgbClr val="CACACB"/>
    <a:srgbClr val="E89478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08"/>
    <p:restoredTop sz="96229"/>
  </p:normalViewPr>
  <p:slideViewPr>
    <p:cSldViewPr snapToGrid="0" snapToObjects="1">
      <p:cViewPr>
        <p:scale>
          <a:sx n="94" d="100"/>
          <a:sy n="94" d="100"/>
        </p:scale>
        <p:origin x="1064" y="856"/>
      </p:cViewPr>
      <p:guideLst/>
    </p:cSldViewPr>
  </p:slideViewPr>
  <p:notesTextViewPr>
    <p:cViewPr>
      <p:scale>
        <a:sx n="160" d="100"/>
        <a:sy n="16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CC443-59F2-C143-BA49-0475CC228702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AC778-5368-0A45-B347-7BE68AC01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6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59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404A-CCFC-60CB-CA01-CCFA922D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73235-941C-C349-ED8E-38297C579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CFC8D-F7A5-4705-D627-D1810C496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204B0-3680-A95C-E14D-A6BCA1589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710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6CA72-1FA0-FE7F-D364-5ADB78076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424F0-614C-F476-3A3E-FE750E2AE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FFC9-96CA-691F-4B42-99B026850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2834-11C3-0534-0DF2-4CA0F1D7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43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373F9-4500-D5AD-D759-1422262E5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45A01-CE40-91A8-6437-BCC9D41A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C2818-53D3-1A67-034B-C7A777F41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7FC46-5B7D-A142-5880-988741CD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1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032A7-5DD8-5430-FAF8-FDDFC547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EDA14-B3A3-2EE6-7732-04480CD80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B463C-2F67-DB2A-8BE1-933C5B0DD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1A5E-10E2-DAC6-09B1-6CFAC989A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07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B69D1-D3EF-93F0-5C66-B32D77B96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DBBF5-F95E-EC40-C064-E729E9F22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4A492-E498-F8F0-1D67-746AEB13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D4B4F-B54C-A5D4-A62A-0D305C9B9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7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64330-E30F-BFCD-C59E-A7354728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D67C6-69AE-B543-56E2-60775A8EE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0FC6-2EAC-B9B3-C1BF-AA6D30B7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324FF-0C08-CD3F-B8EC-2D3C232DC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7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78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85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4E55-1B0A-675F-6729-651ACB5AC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184F64-3815-7D92-5031-37CB3951A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A7B7D-ED61-0D92-9750-0E6F1A205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18D98-8D5B-D01D-EEA4-BF3FA790C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7E940-3C71-814C-B265-D5893F45FD2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19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CB53C-0B91-3A02-221E-7570C671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65DCF6-EAD9-2D3F-D94C-A264B55B9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DFFE9-5918-28B3-77F2-69D81317F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8C4CE-03C7-FCF1-28EB-F468F697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75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C05D-A854-AEAE-6A4C-BE941F96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92E2A-C49D-DA03-3BF1-6CA1B4045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9CEF2-7EA0-A808-6639-E1FEFDCEE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56EB-C905-9616-14F3-C9EE794AC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85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EDF4C-A971-562C-DEC2-B7D735A4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B657F-D3AE-6E66-10D5-C215B99E5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1E8AF-1756-CDDB-D13A-F0E16525C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37BA4-6825-9ADB-9F18-1F0598E05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3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6BE7-69FB-3E27-7AA0-93F3F85D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4DB2D-FC7F-A9DA-F442-3A151F2AD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E547A-969E-4669-3214-44FA166F0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F9E24-5DDB-CFC4-42B5-6A34156F0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5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B202-3DA0-8140-52EA-86C9DBA03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EF0FE-606D-C94D-6014-3A5BEA16F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F7D98-B477-C8E2-150F-210750A3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4DBF2-B238-2980-25D8-C51418BB4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48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ABEA0-EE3B-2A66-51D8-8D5D494F4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159D7-6836-BBC4-0384-B5B953561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FCF39-C0B9-D068-6FA3-6195C95D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BF27-B52C-D4A2-35B8-72C5C737B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4EE0-5801-8FAA-9717-9DE6D6EFA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31B0C-317E-D6A9-E796-AA9A843FE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BF28C-D862-E65B-E086-29AA5269C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6AFCB-CB6C-BA9F-9A17-B9D921852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89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ADBF0-2AA6-5E94-F097-47188CC8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88DAD-3002-94E8-1585-B640921C9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21E02-8CCA-A303-14D7-6AF415728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3D1B9-62A7-F412-332B-7F89E3BE0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AC778-5368-0A45-B347-7BE68AC014C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5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511D-A4E6-004F-9ED2-5AE29FC31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472E4-4E72-EF4D-88C6-073B95963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12545-9379-FA4F-96DB-6A7BB11F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9569-8500-E84E-A0A8-2D2E8FAD4BBE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4729A-8D56-5747-939F-D9B3C06D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B251-2FB0-A14C-83D6-4F6A37E3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15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232F2-BDCD-E04B-A3E6-DC08FB3B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8E02D-2A90-1340-9E48-8A0E99956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52FA-E4E3-5549-A901-CA1A0A30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A6E2-CB9D-D642-81BD-6294550FFC1A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DBEE3-4136-154D-8524-1BDEFD3F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9A9FB-AAD6-E042-946C-731F9765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66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6CE98-2B3D-5143-81B8-B5DC00081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C8112-A6CF-0A47-844B-7063033B3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48977-401F-024B-BFDE-5AA1AC1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14CA-DD22-414E-A501-FEAE3300E856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0C0B-3DA9-A84F-AD82-C1484428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612-4B07-9F4B-968E-F20FF13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5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E436-385F-7E48-A70F-A7D71B16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DD76D-5CAF-554A-B90C-BCE2B52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19C4F-900D-DB40-A606-139D7A3E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C597-9B85-704A-86A3-59A551496BF7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D4FE9-5FB8-CB43-911C-4AA05299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DA60-5B80-A94A-AE56-ECFFA7C9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9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484E-16EC-3B40-BBD8-5EEA7DD5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46A78-C878-5341-9090-8AC55E764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D707-2825-EC41-BB6F-E61CD065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B4BB-0819-C348-959B-14E1F5087A75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791CD-3AC3-AE42-BECC-11EFD89B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EF44D-0673-0C4A-930C-04EB11E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9B08-5031-3747-B839-1618F67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2240-68CB-8143-A603-EA3D4BDA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AA402-A25D-A647-8851-03035C2FD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3FCF-489F-6445-8EFF-D2B68EDA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CFD4-D863-2045-BD28-585D24413A10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C3795-AD75-6644-B65E-68DDD280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8227C-8E9B-064B-B787-08764910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14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2953-4A74-844E-85E9-AF24BD1D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06F78-DB05-5D44-B77B-5E4E66C4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704F0-1F73-4F45-A99F-1252CAE35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D7CAA-34FD-5A40-AD25-EFA9928D4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50D19-3A2E-C24F-8182-1581960EF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5E3E6-FA90-1548-B6D0-A60146FE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C233-DEE7-1E44-AC24-120B63ABCD9A}" type="datetime1">
              <a:rPr lang="en-GB" smtClean="0"/>
              <a:t>12/02/2026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0EE3B-83BB-2E4B-9B98-FF528A44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8254C-C19C-EE4F-84CE-1A904508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60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0172-4A43-9040-ABA8-0487CA51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0D694-5CD3-924E-A166-6E867158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3CD9-E996-2648-BAEB-0E321953C6C2}" type="datetime1">
              <a:rPr lang="en-GB" smtClean="0"/>
              <a:t>12/02/2026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4853-4A54-2D4E-B44E-64BBABA5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6B3-D005-AD46-980D-F232E1E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05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DD7C7-1754-064F-9A88-4D9BDCB9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63D9-93E6-3946-BCCE-B2C0BEC0952E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D1411-7B9C-3147-983F-9C5B6EF7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D3C7-C750-C341-BF8E-8558579D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88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F3C3-F216-3348-86C6-F50EEA32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DB1B-2F70-4F41-BC48-D66048F72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BCC75-7F27-144F-ABA1-CD094C923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26680-950B-3D4B-A89F-CA496A2D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1400-33D4-D14E-9800-83DF494AFD8D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F00E7-F593-7546-9909-1DA4457A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0CB15-4A5C-D342-BB9A-89D2BFA4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2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C987-6FB0-3A4D-80C8-463F3630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FDEF6-F6F2-7C4C-875B-B0AE38433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3F1E2-9A4C-C141-BDC4-B1EE5FC41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74BA-519E-AF4E-865C-C6B69ECA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9F6ED-5AD7-A24C-8383-A1F9E8A3B7FB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7D986-6FCF-7445-8CD5-F4B75657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a.giudici@maastrichtuniversity.nl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CEA91-2AF6-614C-8491-D7CFD8D5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1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CBD85-E527-F04C-9783-EC26706C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CED7-7902-3345-908B-8C744A64D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6879-77CA-6B4C-B231-79DF9F510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6B84-6F5E-E945-BC7E-0625AE6A22E2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8472-3F9B-2B4A-96AE-9E7F26280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a.giudici@maastrichtuniversity.nl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9E0D0-5242-CF4D-AEB1-4FB4961C9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C919-0597-1D47-8BAD-FC1CD98C7C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28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4.png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7.png"/><Relationship Id="rId7" Type="http://schemas.openxmlformats.org/officeDocument/2006/relationships/image" Target="../media/image640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6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2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0.png"/><Relationship Id="rId5" Type="http://schemas.openxmlformats.org/officeDocument/2006/relationships/image" Target="../media/image40.png"/><Relationship Id="rId1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0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61.png"/><Relationship Id="rId7" Type="http://schemas.openxmlformats.org/officeDocument/2006/relationships/image" Target="../media/image401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1.png"/><Relationship Id="rId5" Type="http://schemas.openxmlformats.org/officeDocument/2006/relationships/image" Target="../media/image46.jpg"/><Relationship Id="rId15" Type="http://schemas.openxmlformats.org/officeDocument/2006/relationships/image" Target="../media/image51.svg"/><Relationship Id="rId10" Type="http://schemas.openxmlformats.org/officeDocument/2006/relationships/image" Target="../media/image431.png"/><Relationship Id="rId19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21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199A-C3E0-7B47-8FFB-7A7A0F067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78" y="2466737"/>
            <a:ext cx="11921066" cy="2387600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6600"/>
              </a:spcAft>
            </a:pPr>
            <a:r>
              <a:rPr lang="en-GB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Constitutive modelling in arterial mechanics</a:t>
            </a:r>
            <a:endParaRPr lang="en-GB" sz="35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4C96C2-4B1C-7EB7-F910-6D28E6802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6919" y="5098385"/>
            <a:ext cx="5995584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Giudici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Maastricht University, The Netherlands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February 2026, Auckland</a:t>
            </a:r>
          </a:p>
          <a:p>
            <a:endParaRPr lang="en-GB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350EB-0D56-0228-AB31-2615B7EE9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3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36000" contrast="-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08" y="5682758"/>
            <a:ext cx="1255378" cy="944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61D0F-2DE0-CEFA-3BF9-C213B8C1B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086" y="5682758"/>
            <a:ext cx="698720" cy="94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1C92C-5356-082F-42A4-DB5FD0329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4156" y="5610234"/>
            <a:ext cx="1114663" cy="11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93B85-9FAD-8976-38F4-63E5DF9F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2C586-6B06-DDD1-4CA6-6FDE6EAD19AF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27D7CD10-F0E3-075B-0B44-84C377A2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19371C-68EB-343C-AA5E-08707335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1" r="4033"/>
          <a:stretch>
            <a:fillRect/>
          </a:stretch>
        </p:blipFill>
        <p:spPr>
          <a:xfrm>
            <a:off x="556074" y="1658283"/>
            <a:ext cx="11079852" cy="4189618"/>
          </a:xfrm>
          <a:prstGeom prst="rect">
            <a:avLst/>
          </a:prstGeom>
        </p:spPr>
      </p:pic>
      <p:pic>
        <p:nvPicPr>
          <p:cNvPr id="52" name="Graphic 51" descr="Rat with solid fill">
            <a:extLst>
              <a:ext uri="{FF2B5EF4-FFF2-40B4-BE49-F238E27FC236}">
                <a16:creationId xmlns:a16="http://schemas.microsoft.com/office/drawing/2014/main" id="{8153F2E2-9C23-B796-D07E-59CBC73D6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8EB86-E8B6-B7CB-4C17-650B00C06109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What constitutive equations to use?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sz="2800" i="1" dirty="0"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axial stretch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C812B-5F28-3610-B2A1-5081D2F323FB}"/>
              </a:ext>
            </a:extLst>
          </p:cNvPr>
          <p:cNvSpPr txBox="1"/>
          <p:nvPr/>
        </p:nvSpPr>
        <p:spPr>
          <a:xfrm>
            <a:off x="10694469" y="699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carotid</a:t>
            </a:r>
          </a:p>
        </p:txBody>
      </p:sp>
    </p:spTree>
    <p:extLst>
      <p:ext uri="{BB962C8B-B14F-4D97-AF65-F5344CB8AC3E}">
        <p14:creationId xmlns:p14="http://schemas.microsoft.com/office/powerpoint/2010/main" val="61336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86ACA-AB03-8DBA-0E22-57D73EDB6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583EA6-22A5-2D98-EF39-8D27A28BFBA4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71230125-AF33-67E1-F88A-3388A3F2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Graphic 51" descr="Rat with solid fill">
            <a:extLst>
              <a:ext uri="{FF2B5EF4-FFF2-40B4-BE49-F238E27FC236}">
                <a16:creationId xmlns:a16="http://schemas.microsoft.com/office/drawing/2014/main" id="{760BAC51-31F2-168A-BF76-F5DBFD76A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4469" y="-3466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09B31-D7B5-9AF0-8FEC-F740A0B0B2B8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Parametrisation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1CFEE-6768-6C33-BD66-B4D9464EF9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3679" y="1591049"/>
            <a:ext cx="8324642" cy="4341424"/>
          </a:xfrm>
          <a:prstGeom prst="rect">
            <a:avLst/>
          </a:prstGeom>
        </p:spPr>
      </p:pic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BE05CC05-A017-E671-E565-86AEA33D4E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r="2517"/>
          <a:stretch/>
        </p:blipFill>
        <p:spPr>
          <a:xfrm>
            <a:off x="304231" y="1213158"/>
            <a:ext cx="11670194" cy="5004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776C07-24DA-0DFD-5AA6-318CF74624B5}"/>
              </a:ext>
            </a:extLst>
          </p:cNvPr>
          <p:cNvGrpSpPr/>
          <p:nvPr/>
        </p:nvGrpSpPr>
        <p:grpSpPr>
          <a:xfrm>
            <a:off x="777967" y="4200659"/>
            <a:ext cx="10464900" cy="1374494"/>
            <a:chOff x="777967" y="3914909"/>
            <a:chExt cx="10464900" cy="13744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92AA59-E844-2610-8D81-ECE6674C518C}"/>
                </a:ext>
              </a:extLst>
            </p:cNvPr>
            <p:cNvGrpSpPr/>
            <p:nvPr/>
          </p:nvGrpSpPr>
          <p:grpSpPr>
            <a:xfrm rot="20662999">
              <a:off x="2669437" y="4920534"/>
              <a:ext cx="360000" cy="360000"/>
              <a:chOff x="2897113" y="5333585"/>
              <a:chExt cx="360000" cy="360000"/>
            </a:xfrm>
          </p:grpSpPr>
          <p:sp>
            <p:nvSpPr>
              <p:cNvPr id="28" name="Can 27">
                <a:extLst>
                  <a:ext uri="{FF2B5EF4-FFF2-40B4-BE49-F238E27FC236}">
                    <a16:creationId xmlns:a16="http://schemas.microsoft.com/office/drawing/2014/main" id="{D4F2510C-6B30-953D-E646-977DA6E304CA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515E75B-54C3-934E-7DC8-E8223B873C70}"/>
                  </a:ext>
                </a:extLst>
              </p:cNvPr>
              <p:cNvSpPr/>
              <p:nvPr/>
            </p:nvSpPr>
            <p:spPr>
              <a:xfrm rot="21259048">
                <a:off x="2947751" y="5433012"/>
                <a:ext cx="72000" cy="180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C7C3E2-28A5-6166-3BA4-93DB59DEF162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33234">
              <a:off x="4992273" y="4057097"/>
              <a:ext cx="468000" cy="468000"/>
              <a:chOff x="2897113" y="5333585"/>
              <a:chExt cx="360000" cy="360000"/>
            </a:xfrm>
          </p:grpSpPr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29E0E20B-0231-5527-129C-DFB899ABA967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1D8F874-4C6B-F0F2-F6C0-AA928D5E7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59048">
                <a:off x="2930699" y="5380094"/>
                <a:ext cx="110769" cy="276922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1165E8-F4B2-665F-6CA5-F7F1F50D3E15}"/>
                </a:ext>
              </a:extLst>
            </p:cNvPr>
            <p:cNvGrpSpPr/>
            <p:nvPr/>
          </p:nvGrpSpPr>
          <p:grpSpPr>
            <a:xfrm rot="20343330">
              <a:off x="777967" y="3914909"/>
              <a:ext cx="539999" cy="288000"/>
              <a:chOff x="2898612" y="5412387"/>
              <a:chExt cx="269475" cy="288000"/>
            </a:xfrm>
          </p:grpSpPr>
          <p:sp>
            <p:nvSpPr>
              <p:cNvPr id="24" name="Can 23">
                <a:extLst>
                  <a:ext uri="{FF2B5EF4-FFF2-40B4-BE49-F238E27FC236}">
                    <a16:creationId xmlns:a16="http://schemas.microsoft.com/office/drawing/2014/main" id="{9C93FDA2-83FC-E7E7-7390-7D54D3C9CEEF}"/>
                  </a:ext>
                </a:extLst>
              </p:cNvPr>
              <p:cNvSpPr/>
              <p:nvPr/>
            </p:nvSpPr>
            <p:spPr>
              <a:xfrm rot="15937920">
                <a:off x="2889350" y="5421649"/>
                <a:ext cx="288000" cy="269475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3995EBE-8CB7-73A3-CF12-A89C7D6C540E}"/>
                  </a:ext>
                </a:extLst>
              </p:cNvPr>
              <p:cNvSpPr/>
              <p:nvPr/>
            </p:nvSpPr>
            <p:spPr>
              <a:xfrm rot="21259048">
                <a:off x="2919420" y="5497171"/>
                <a:ext cx="26948" cy="144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54D5C1-9E91-BB63-CE42-630F39C46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7186" y="4504497"/>
              <a:ext cx="1656759" cy="52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90098C-4901-6CC7-EEB2-5C951BC018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8058" y="4291097"/>
              <a:ext cx="1270722" cy="657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8571E3-CAC4-36F4-FA13-E57378EBABB7}"/>
                </a:ext>
              </a:extLst>
            </p:cNvPr>
            <p:cNvGrpSpPr/>
            <p:nvPr/>
          </p:nvGrpSpPr>
          <p:grpSpPr>
            <a:xfrm rot="20662999">
              <a:off x="8452031" y="4929403"/>
              <a:ext cx="360000" cy="360000"/>
              <a:chOff x="2897113" y="5333585"/>
              <a:chExt cx="360000" cy="360000"/>
            </a:xfrm>
          </p:grpSpPr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A9C86049-3819-02BA-A548-9F37B96434D3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EF74C3-F007-0118-9BE5-76C6C7C075D9}"/>
                  </a:ext>
                </a:extLst>
              </p:cNvPr>
              <p:cNvSpPr/>
              <p:nvPr/>
            </p:nvSpPr>
            <p:spPr>
              <a:xfrm rot="21259048">
                <a:off x="2947751" y="5433012"/>
                <a:ext cx="72000" cy="180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BC2324-78DF-A38C-AD3D-92B56F6865C8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33234">
              <a:off x="10774867" y="4065966"/>
              <a:ext cx="468000" cy="468000"/>
              <a:chOff x="2897113" y="5333585"/>
              <a:chExt cx="360000" cy="360000"/>
            </a:xfrm>
          </p:grpSpPr>
          <p:sp>
            <p:nvSpPr>
              <p:cNvPr id="20" name="Can 19">
                <a:extLst>
                  <a:ext uri="{FF2B5EF4-FFF2-40B4-BE49-F238E27FC236}">
                    <a16:creationId xmlns:a16="http://schemas.microsoft.com/office/drawing/2014/main" id="{5B7B4051-3F3D-A0CB-4460-A19333A6BFD8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2C373DD-3572-1CCE-D038-7C1B1BBC4C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59048">
                <a:off x="2930699" y="5380094"/>
                <a:ext cx="110769" cy="276922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E2E259-00A1-84CC-80A3-2E08AED56A5C}"/>
                </a:ext>
              </a:extLst>
            </p:cNvPr>
            <p:cNvGrpSpPr/>
            <p:nvPr/>
          </p:nvGrpSpPr>
          <p:grpSpPr>
            <a:xfrm rot="20343330">
              <a:off x="6560561" y="3923778"/>
              <a:ext cx="539999" cy="288000"/>
              <a:chOff x="2898612" y="5412387"/>
              <a:chExt cx="269475" cy="288000"/>
            </a:xfrm>
          </p:grpSpPr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C2CF7B91-8353-3227-1413-ADC37744A51B}"/>
                  </a:ext>
                </a:extLst>
              </p:cNvPr>
              <p:cNvSpPr/>
              <p:nvPr/>
            </p:nvSpPr>
            <p:spPr>
              <a:xfrm rot="15937920">
                <a:off x="2889350" y="5421649"/>
                <a:ext cx="288000" cy="269475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5A2F2A8-6AE6-A2AF-5E63-70AF727242EF}"/>
                  </a:ext>
                </a:extLst>
              </p:cNvPr>
              <p:cNvSpPr/>
              <p:nvPr/>
            </p:nvSpPr>
            <p:spPr>
              <a:xfrm rot="21259048">
                <a:off x="2919420" y="5497171"/>
                <a:ext cx="26948" cy="144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25858F-58F0-8D78-5EB6-A148D9A39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9780" y="4513366"/>
              <a:ext cx="1656759" cy="52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8C4367-128D-9CE6-152E-D2C5242674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0652" y="4299966"/>
              <a:ext cx="1270722" cy="657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B2BCC4D0-BF4F-177B-B057-FCE5C8FCD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r="2595"/>
          <a:stretch>
            <a:fillRect/>
          </a:stretch>
        </p:blipFill>
        <p:spPr>
          <a:xfrm>
            <a:off x="-119025" y="1203303"/>
            <a:ext cx="12093450" cy="5004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2730CA8-96DF-F701-C4DE-34DDC826AF08}"/>
              </a:ext>
            </a:extLst>
          </p:cNvPr>
          <p:cNvGrpSpPr/>
          <p:nvPr/>
        </p:nvGrpSpPr>
        <p:grpSpPr>
          <a:xfrm>
            <a:off x="777967" y="4188235"/>
            <a:ext cx="10464900" cy="1374494"/>
            <a:chOff x="777967" y="3914909"/>
            <a:chExt cx="10464900" cy="137449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97F76C4-45C9-2F6F-779C-299DFC6BB8AF}"/>
                </a:ext>
              </a:extLst>
            </p:cNvPr>
            <p:cNvGrpSpPr/>
            <p:nvPr/>
          </p:nvGrpSpPr>
          <p:grpSpPr>
            <a:xfrm rot="20662999">
              <a:off x="2669437" y="4920534"/>
              <a:ext cx="360000" cy="360000"/>
              <a:chOff x="2897113" y="5333585"/>
              <a:chExt cx="360000" cy="360000"/>
            </a:xfrm>
          </p:grpSpPr>
          <p:sp>
            <p:nvSpPr>
              <p:cNvPr id="78" name="Can 77">
                <a:extLst>
                  <a:ext uri="{FF2B5EF4-FFF2-40B4-BE49-F238E27FC236}">
                    <a16:creationId xmlns:a16="http://schemas.microsoft.com/office/drawing/2014/main" id="{12A332DB-7F13-E861-0082-8FDBEE2140E2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F0AA780-D8E3-1554-4016-2CB8997EBAB2}"/>
                  </a:ext>
                </a:extLst>
              </p:cNvPr>
              <p:cNvSpPr/>
              <p:nvPr/>
            </p:nvSpPr>
            <p:spPr>
              <a:xfrm rot="21259048">
                <a:off x="2947751" y="5433012"/>
                <a:ext cx="72000" cy="180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07F65F9-6C12-83AE-4752-04CCF3268785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33234">
              <a:off x="4992273" y="4057097"/>
              <a:ext cx="468000" cy="468000"/>
              <a:chOff x="2897113" y="5333585"/>
              <a:chExt cx="360000" cy="360000"/>
            </a:xfrm>
          </p:grpSpPr>
          <p:sp>
            <p:nvSpPr>
              <p:cNvPr id="76" name="Can 75">
                <a:extLst>
                  <a:ext uri="{FF2B5EF4-FFF2-40B4-BE49-F238E27FC236}">
                    <a16:creationId xmlns:a16="http://schemas.microsoft.com/office/drawing/2014/main" id="{6770EEE5-3136-B4EB-7DEC-D50F7F6068A8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3E3361E-AD9D-71FF-9CA9-BB2F98110A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59048">
                <a:off x="2930699" y="5380094"/>
                <a:ext cx="110769" cy="276922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218638-1FFD-F711-6707-184640CAEE90}"/>
                </a:ext>
              </a:extLst>
            </p:cNvPr>
            <p:cNvGrpSpPr/>
            <p:nvPr/>
          </p:nvGrpSpPr>
          <p:grpSpPr>
            <a:xfrm rot="20343330">
              <a:off x="777967" y="3914909"/>
              <a:ext cx="539999" cy="288000"/>
              <a:chOff x="2898612" y="5412387"/>
              <a:chExt cx="269475" cy="288000"/>
            </a:xfrm>
          </p:grpSpPr>
          <p:sp>
            <p:nvSpPr>
              <p:cNvPr id="74" name="Can 73">
                <a:extLst>
                  <a:ext uri="{FF2B5EF4-FFF2-40B4-BE49-F238E27FC236}">
                    <a16:creationId xmlns:a16="http://schemas.microsoft.com/office/drawing/2014/main" id="{2A2A24A6-69EC-0311-1C3D-E69E8D94588F}"/>
                  </a:ext>
                </a:extLst>
              </p:cNvPr>
              <p:cNvSpPr/>
              <p:nvPr/>
            </p:nvSpPr>
            <p:spPr>
              <a:xfrm rot="15937920">
                <a:off x="2889350" y="5421649"/>
                <a:ext cx="288000" cy="269475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4642B29-E946-3B7C-C027-6BCD3BFE9D28}"/>
                  </a:ext>
                </a:extLst>
              </p:cNvPr>
              <p:cNvSpPr/>
              <p:nvPr/>
            </p:nvSpPr>
            <p:spPr>
              <a:xfrm rot="21259048">
                <a:off x="2919420" y="5497171"/>
                <a:ext cx="26948" cy="144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56EF8F-DD38-03CC-BAD8-B15DA84E7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7186" y="4504497"/>
              <a:ext cx="1656759" cy="52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20F43F-2ED9-2D62-8229-F915AF1CA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8058" y="4291097"/>
              <a:ext cx="1270722" cy="657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5FA0C65-4E6E-45E5-B197-666DC6715FBE}"/>
                </a:ext>
              </a:extLst>
            </p:cNvPr>
            <p:cNvGrpSpPr/>
            <p:nvPr/>
          </p:nvGrpSpPr>
          <p:grpSpPr>
            <a:xfrm rot="20662999">
              <a:off x="8452031" y="4929403"/>
              <a:ext cx="360000" cy="360000"/>
              <a:chOff x="2897113" y="5333585"/>
              <a:chExt cx="360000" cy="360000"/>
            </a:xfrm>
          </p:grpSpPr>
          <p:sp>
            <p:nvSpPr>
              <p:cNvPr id="72" name="Can 71">
                <a:extLst>
                  <a:ext uri="{FF2B5EF4-FFF2-40B4-BE49-F238E27FC236}">
                    <a16:creationId xmlns:a16="http://schemas.microsoft.com/office/drawing/2014/main" id="{77137FD6-5878-F9C5-6076-B3A69FCFE6CF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FFC45F7-815D-B97E-68A0-1B9C7349A15A}"/>
                  </a:ext>
                </a:extLst>
              </p:cNvPr>
              <p:cNvSpPr/>
              <p:nvPr/>
            </p:nvSpPr>
            <p:spPr>
              <a:xfrm rot="21259048">
                <a:off x="2947751" y="5433012"/>
                <a:ext cx="72000" cy="180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F929E0F-9967-C497-618D-F44A6527AA0D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33234">
              <a:off x="10774867" y="4065966"/>
              <a:ext cx="468000" cy="468000"/>
              <a:chOff x="2897113" y="5333585"/>
              <a:chExt cx="360000" cy="360000"/>
            </a:xfrm>
          </p:grpSpPr>
          <p:sp>
            <p:nvSpPr>
              <p:cNvPr id="70" name="Can 69">
                <a:extLst>
                  <a:ext uri="{FF2B5EF4-FFF2-40B4-BE49-F238E27FC236}">
                    <a16:creationId xmlns:a16="http://schemas.microsoft.com/office/drawing/2014/main" id="{328311E6-09D2-AF6E-05B9-B92B77112295}"/>
                  </a:ext>
                </a:extLst>
              </p:cNvPr>
              <p:cNvSpPr/>
              <p:nvPr/>
            </p:nvSpPr>
            <p:spPr>
              <a:xfrm rot="15937920">
                <a:off x="2897113" y="5333585"/>
                <a:ext cx="360000" cy="360000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90D01B0-7D92-98B2-CF27-E186C77E5D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59048">
                <a:off x="2930699" y="5380094"/>
                <a:ext cx="110769" cy="276922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0E867BA-4214-8960-16B1-A4920978128B}"/>
                </a:ext>
              </a:extLst>
            </p:cNvPr>
            <p:cNvGrpSpPr/>
            <p:nvPr/>
          </p:nvGrpSpPr>
          <p:grpSpPr>
            <a:xfrm rot="20343330">
              <a:off x="6560561" y="3923778"/>
              <a:ext cx="539999" cy="288000"/>
              <a:chOff x="2898612" y="5412387"/>
              <a:chExt cx="269475" cy="288000"/>
            </a:xfrm>
          </p:grpSpPr>
          <p:sp>
            <p:nvSpPr>
              <p:cNvPr id="68" name="Can 67">
                <a:extLst>
                  <a:ext uri="{FF2B5EF4-FFF2-40B4-BE49-F238E27FC236}">
                    <a16:creationId xmlns:a16="http://schemas.microsoft.com/office/drawing/2014/main" id="{125F252C-E37D-8325-72B9-0D46C2F06721}"/>
                  </a:ext>
                </a:extLst>
              </p:cNvPr>
              <p:cNvSpPr/>
              <p:nvPr/>
            </p:nvSpPr>
            <p:spPr>
              <a:xfrm rot="15937920">
                <a:off x="2889350" y="5421649"/>
                <a:ext cx="288000" cy="269475"/>
              </a:xfrm>
              <a:prstGeom prst="can">
                <a:avLst>
                  <a:gd name="adj" fmla="val 50000"/>
                </a:avLst>
              </a:prstGeom>
              <a:solidFill>
                <a:srgbClr val="FD5B25"/>
              </a:solidFill>
              <a:ln>
                <a:solidFill>
                  <a:srgbClr val="FD5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477C37F-B539-2A71-9330-5FA892C3928B}"/>
                  </a:ext>
                </a:extLst>
              </p:cNvPr>
              <p:cNvSpPr/>
              <p:nvPr/>
            </p:nvSpPr>
            <p:spPr>
              <a:xfrm rot="21259048">
                <a:off x="2919420" y="5497171"/>
                <a:ext cx="26948" cy="144000"/>
              </a:xfrm>
              <a:prstGeom prst="ellipse">
                <a:avLst/>
              </a:prstGeom>
              <a:solidFill>
                <a:srgbClr val="8A30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2DF0810-8B4E-09B0-EE80-8E3B64FD5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9780" y="4513366"/>
              <a:ext cx="1656759" cy="52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BA3A0D3-A7D6-C785-B895-7F36F9D17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0652" y="4299966"/>
              <a:ext cx="1270722" cy="657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B94E0249-37F0-BC5A-74DA-36C45A7643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r="1943"/>
          <a:stretch/>
        </p:blipFill>
        <p:spPr>
          <a:xfrm>
            <a:off x="167268" y="1200807"/>
            <a:ext cx="11898352" cy="5004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E564C86-B0CF-7A9E-FDD1-070A852DA1BD}"/>
              </a:ext>
            </a:extLst>
          </p:cNvPr>
          <p:cNvSpPr txBox="1"/>
          <p:nvPr/>
        </p:nvSpPr>
        <p:spPr>
          <a:xfrm>
            <a:off x="10777826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E319D8-5C7A-7169-C010-ED5216386B6C}"/>
              </a:ext>
            </a:extLst>
          </p:cNvPr>
          <p:cNvGrpSpPr/>
          <p:nvPr/>
        </p:nvGrpSpPr>
        <p:grpSpPr>
          <a:xfrm>
            <a:off x="177031" y="2177830"/>
            <a:ext cx="11136787" cy="3772965"/>
            <a:chOff x="177031" y="2177830"/>
            <a:chExt cx="11136787" cy="37729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3724A-4291-E2D3-58DD-49AC7E3B62FA}"/>
                </a:ext>
              </a:extLst>
            </p:cNvPr>
            <p:cNvSpPr txBox="1"/>
            <p:nvPr/>
          </p:nvSpPr>
          <p:spPr>
            <a:xfrm rot="16200000">
              <a:off x="-900831" y="3366836"/>
              <a:ext cx="26242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Circ. stress [MPa]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120C56-6FE6-FB82-F736-A95B2DB4983A}"/>
                </a:ext>
              </a:extLst>
            </p:cNvPr>
            <p:cNvSpPr txBox="1"/>
            <p:nvPr/>
          </p:nvSpPr>
          <p:spPr>
            <a:xfrm rot="16200000">
              <a:off x="4868464" y="3366836"/>
              <a:ext cx="26242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Axial stress [MPa]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A76758-F87E-B66A-12A6-A64023A3B9AA}"/>
                </a:ext>
              </a:extLst>
            </p:cNvPr>
            <p:cNvSpPr txBox="1"/>
            <p:nvPr/>
          </p:nvSpPr>
          <p:spPr>
            <a:xfrm>
              <a:off x="6007677" y="5635194"/>
              <a:ext cx="198594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Axial stretch [-]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98B19E-F4E1-5EAA-CFCA-23CE715412B6}"/>
                </a:ext>
              </a:extLst>
            </p:cNvPr>
            <p:cNvSpPr txBox="1"/>
            <p:nvPr/>
          </p:nvSpPr>
          <p:spPr>
            <a:xfrm>
              <a:off x="9327869" y="5704574"/>
              <a:ext cx="198594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Circ. stretch [-]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CCAF01-48AC-3657-680C-FED4DDA45324}"/>
                </a:ext>
              </a:extLst>
            </p:cNvPr>
            <p:cNvSpPr txBox="1"/>
            <p:nvPr/>
          </p:nvSpPr>
          <p:spPr>
            <a:xfrm>
              <a:off x="177031" y="5600285"/>
              <a:ext cx="198594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Axial stretch [-]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EDD4C2-1A5B-C884-E470-0CBBF0E2F482}"/>
                </a:ext>
              </a:extLst>
            </p:cNvPr>
            <p:cNvSpPr txBox="1"/>
            <p:nvPr/>
          </p:nvSpPr>
          <p:spPr>
            <a:xfrm>
              <a:off x="3497223" y="5658090"/>
              <a:ext cx="198594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Circ. stretch [-]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83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EFA5-815B-83BB-1FDD-A9CDEAB4A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D333169-7F15-2E9F-15FD-042469CC4B59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F57E74-DA00-0465-8BC6-458006936233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641BDD23-0839-B350-8754-E3500BF5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A9C98-8A04-5726-DE29-0EB5589F266A}"/>
              </a:ext>
            </a:extLst>
          </p:cNvPr>
          <p:cNvSpPr txBox="1"/>
          <p:nvPr/>
        </p:nvSpPr>
        <p:spPr>
          <a:xfrm>
            <a:off x="604345" y="1234439"/>
            <a:ext cx="8082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u="sng" dirty="0">
                <a:latin typeface="Arial" panose="020B0604020202020204" pitchFamily="34" charset="0"/>
                <a:cs typeface="Arial" panose="020B0604020202020204" pitchFamily="34" charset="0"/>
              </a:rPr>
              <a:t>Thick- vs. thin-wall modelling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Experimental considerations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Constitutive modelling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6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A6E1-5A05-C7DC-4081-47FD4E38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62272A59-602C-A59E-1978-35BC0BCC624D}"/>
              </a:ext>
            </a:extLst>
          </p:cNvPr>
          <p:cNvSpPr/>
          <p:nvPr/>
        </p:nvSpPr>
        <p:spPr>
          <a:xfrm>
            <a:off x="5316718" y="5241303"/>
            <a:ext cx="1112362" cy="471340"/>
          </a:xfrm>
          <a:custGeom>
            <a:avLst/>
            <a:gdLst>
              <a:gd name="connsiteX0" fmla="*/ 0 w 1112362"/>
              <a:gd name="connsiteY0" fmla="*/ 471340 h 471340"/>
              <a:gd name="connsiteX1" fmla="*/ 546754 w 1112362"/>
              <a:gd name="connsiteY1" fmla="*/ 263951 h 471340"/>
              <a:gd name="connsiteX2" fmla="*/ 1112362 w 1112362"/>
              <a:gd name="connsiteY2" fmla="*/ 0 h 47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362" h="471340">
                <a:moveTo>
                  <a:pt x="0" y="471340"/>
                </a:moveTo>
                <a:cubicBezTo>
                  <a:pt x="180680" y="406924"/>
                  <a:pt x="361360" y="342508"/>
                  <a:pt x="546754" y="263951"/>
                </a:cubicBezTo>
                <a:cubicBezTo>
                  <a:pt x="732148" y="185394"/>
                  <a:pt x="922255" y="92697"/>
                  <a:pt x="1112362" y="0"/>
                </a:cubicBezTo>
              </a:path>
            </a:pathLst>
          </a:custGeom>
          <a:noFill/>
          <a:ln w="222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2439BD-43DE-8C73-9B06-848AE65CE821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Thick- vs Thin-walled modelling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0F6E0E-4FD5-412F-FA4F-90086ED0EEDD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BE4071FA-6717-BC05-3013-1F65BEE6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93BA2-301C-43C7-C011-4F5BBD11EAFB}"/>
                  </a:ext>
                </a:extLst>
              </p:cNvPr>
              <p:cNvSpPr txBox="1"/>
              <p:nvPr/>
            </p:nvSpPr>
            <p:spPr>
              <a:xfrm>
                <a:off x="636069" y="1244600"/>
                <a:ext cx="6110071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Thin-wall modelling assumptions:</a:t>
                </a: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24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it-IT" sz="2400" b="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</a:t>
                </a:r>
                <a:r>
                  <a:rPr lang="it-IT" sz="24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it-IT" sz="2400" b="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thickness</a:t>
                </a:r>
                <a:r>
                  <a:rPr lang="it-IT" sz="24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radius: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o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sub>
                    </m:sSub>
                  </m:oMath>
                </a14:m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uniform</a:t>
                </a:r>
                <a:r>
                  <a:rPr lang="it-IT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stresses:</a:t>
                </a:r>
                <a:r>
                  <a:rPr lang="it-IT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𝛔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it-IT" sz="2400" b="1" i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𝛔</m:t>
                        </m:r>
                      </m:e>
                    </m:acc>
                  </m:oMath>
                </a14:m>
                <a:endParaRPr lang="en-GB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93BA2-301C-43C7-C011-4F5BBD11E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9" y="1244600"/>
                <a:ext cx="6110071" cy="1508105"/>
              </a:xfrm>
              <a:prstGeom prst="rect">
                <a:avLst/>
              </a:prstGeom>
              <a:blipFill>
                <a:blip r:embed="rId3"/>
                <a:stretch>
                  <a:fillRect l="-1449" t="-250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A0DB26A-A0C5-39C5-2813-9FCC517A125B}"/>
              </a:ext>
            </a:extLst>
          </p:cNvPr>
          <p:cNvGrpSpPr/>
          <p:nvPr/>
        </p:nvGrpSpPr>
        <p:grpSpPr>
          <a:xfrm>
            <a:off x="4700275" y="3925100"/>
            <a:ext cx="1971704" cy="1966904"/>
            <a:chOff x="5124154" y="3925100"/>
            <a:chExt cx="1971704" cy="196690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16F3F39-AAC9-A670-CFF4-53620A448941}"/>
                </a:ext>
              </a:extLst>
            </p:cNvPr>
            <p:cNvCxnSpPr/>
            <p:nvPr/>
          </p:nvCxnSpPr>
          <p:spPr>
            <a:xfrm flipV="1">
              <a:off x="5569013" y="3925100"/>
              <a:ext cx="0" cy="1566000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1271E61-17EB-CA5D-BC8D-030F8D83073C}"/>
                </a:ext>
              </a:extLst>
            </p:cNvPr>
            <p:cNvCxnSpPr>
              <a:cxnSpLocks/>
            </p:cNvCxnSpPr>
            <p:nvPr/>
          </p:nvCxnSpPr>
          <p:spPr>
            <a:xfrm>
              <a:off x="5569013" y="5491894"/>
              <a:ext cx="1444238" cy="0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941048-7F4F-60BC-9E36-EDB7D18F38AB}"/>
                    </a:ext>
                  </a:extLst>
                </p:cNvPr>
                <p:cNvSpPr txBox="1"/>
                <p:nvPr/>
              </p:nvSpPr>
              <p:spPr>
                <a:xfrm rot="16200000">
                  <a:off x="5069107" y="4500536"/>
                  <a:ext cx="5102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941048-7F4F-60BC-9E36-EDB7D18F3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069107" y="4500536"/>
                  <a:ext cx="510204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4716E4-45E7-20B8-5844-1104F56C5761}"/>
                    </a:ext>
                  </a:extLst>
                </p:cNvPr>
                <p:cNvSpPr txBox="1"/>
                <p:nvPr/>
              </p:nvSpPr>
              <p:spPr>
                <a:xfrm>
                  <a:off x="6115314" y="5491894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4716E4-45E7-20B8-5844-1104F56C5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314" y="5491894"/>
                  <a:ext cx="369845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CA6EEF-0835-B55D-7AAD-66B5229A3076}"/>
                </a:ext>
              </a:extLst>
            </p:cNvPr>
            <p:cNvSpPr/>
            <p:nvPr/>
          </p:nvSpPr>
          <p:spPr>
            <a:xfrm>
              <a:off x="5723467" y="4106333"/>
              <a:ext cx="1126066" cy="499534"/>
            </a:xfrm>
            <a:custGeom>
              <a:avLst/>
              <a:gdLst>
                <a:gd name="connsiteX0" fmla="*/ 0 w 1126066"/>
                <a:gd name="connsiteY0" fmla="*/ 0 h 499534"/>
                <a:gd name="connsiteX1" fmla="*/ 491066 w 1126066"/>
                <a:gd name="connsiteY1" fmla="*/ 237067 h 499534"/>
                <a:gd name="connsiteX2" fmla="*/ 1126066 w 1126066"/>
                <a:gd name="connsiteY2" fmla="*/ 499534 h 4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066" h="499534">
                  <a:moveTo>
                    <a:pt x="0" y="0"/>
                  </a:moveTo>
                  <a:cubicBezTo>
                    <a:pt x="151694" y="76905"/>
                    <a:pt x="303388" y="153811"/>
                    <a:pt x="491066" y="237067"/>
                  </a:cubicBezTo>
                  <a:cubicBezTo>
                    <a:pt x="678744" y="320323"/>
                    <a:pt x="902405" y="409928"/>
                    <a:pt x="1126066" y="499534"/>
                  </a:cubicBezTo>
                </a:path>
              </a:pathLst>
            </a:custGeom>
            <a:noFill/>
            <a:ln w="22225" cap="rnd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61D7A9-572B-229F-C2EF-C1B511486619}"/>
                </a:ext>
              </a:extLst>
            </p:cNvPr>
            <p:cNvCxnSpPr/>
            <p:nvPr/>
          </p:nvCxnSpPr>
          <p:spPr>
            <a:xfrm flipV="1">
              <a:off x="5723467" y="4105296"/>
              <a:ext cx="0" cy="137829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5DD04E-5270-45D7-F60E-F2DE683C9B48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849533" y="4605867"/>
              <a:ext cx="0" cy="88778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27B595-69B7-BC6F-D72D-153EF6ACD227}"/>
                    </a:ext>
                  </a:extLst>
                </p:cNvPr>
                <p:cNvSpPr txBox="1"/>
                <p:nvPr/>
              </p:nvSpPr>
              <p:spPr>
                <a:xfrm>
                  <a:off x="6677090" y="5483592"/>
                  <a:ext cx="4187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27B595-69B7-BC6F-D72D-153EF6ACD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090" y="5483592"/>
                  <a:ext cx="4187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E6E94CD-5DAD-BACB-F5CA-4B83E2B6D0D4}"/>
                    </a:ext>
                  </a:extLst>
                </p:cNvPr>
                <p:cNvSpPr txBox="1"/>
                <p:nvPr/>
              </p:nvSpPr>
              <p:spPr>
                <a:xfrm>
                  <a:off x="5562726" y="5483592"/>
                  <a:ext cx="3852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E6E94CD-5DAD-BACB-F5CA-4B83E2B6D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726" y="5483592"/>
                  <a:ext cx="38523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DFF49A-61E0-CAF8-68B8-3B8A529CF071}"/>
              </a:ext>
            </a:extLst>
          </p:cNvPr>
          <p:cNvGrpSpPr/>
          <p:nvPr/>
        </p:nvGrpSpPr>
        <p:grpSpPr>
          <a:xfrm>
            <a:off x="762000" y="2743580"/>
            <a:ext cx="3847104" cy="2201768"/>
            <a:chOff x="762000" y="3004836"/>
            <a:chExt cx="3847104" cy="2201768"/>
          </a:xfrm>
        </p:grpSpPr>
        <p:sp>
          <p:nvSpPr>
            <p:cNvPr id="3" name="Doughnut 2">
              <a:extLst>
                <a:ext uri="{FF2B5EF4-FFF2-40B4-BE49-F238E27FC236}">
                  <a16:creationId xmlns:a16="http://schemas.microsoft.com/office/drawing/2014/main" id="{92CAA393-57B9-36DE-7450-95052E68E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00" y="3640604"/>
              <a:ext cx="1296000" cy="1296000"/>
            </a:xfrm>
            <a:prstGeom prst="donu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" name="Doughnut 3">
              <a:extLst>
                <a:ext uri="{FF2B5EF4-FFF2-40B4-BE49-F238E27FC236}">
                  <a16:creationId xmlns:a16="http://schemas.microsoft.com/office/drawing/2014/main" id="{1D388011-1CF5-3B23-56E6-65A56818F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104" y="3370604"/>
              <a:ext cx="1836000" cy="1836000"/>
            </a:xfrm>
            <a:prstGeom prst="donut">
              <a:avLst>
                <a:gd name="adj" fmla="val 14535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AD606C-3A30-D985-88C0-991F97660753}"/>
                </a:ext>
              </a:extLst>
            </p:cNvPr>
            <p:cNvSpPr/>
            <p:nvPr/>
          </p:nvSpPr>
          <p:spPr>
            <a:xfrm>
              <a:off x="1813195" y="3426556"/>
              <a:ext cx="1058239" cy="103203"/>
            </a:xfrm>
            <a:custGeom>
              <a:avLst/>
              <a:gdLst>
                <a:gd name="connsiteX0" fmla="*/ 0 w 1058239"/>
                <a:gd name="connsiteY0" fmla="*/ 103203 h 103203"/>
                <a:gd name="connsiteX1" fmla="*/ 482886 w 1058239"/>
                <a:gd name="connsiteY1" fmla="*/ 462 h 103203"/>
                <a:gd name="connsiteX2" fmla="*/ 1058239 w 1058239"/>
                <a:gd name="connsiteY2" fmla="*/ 72381 h 10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239" h="103203">
                  <a:moveTo>
                    <a:pt x="0" y="103203"/>
                  </a:moveTo>
                  <a:cubicBezTo>
                    <a:pt x="153256" y="54401"/>
                    <a:pt x="306513" y="5599"/>
                    <a:pt x="482886" y="462"/>
                  </a:cubicBezTo>
                  <a:cubicBezTo>
                    <a:pt x="659259" y="-4675"/>
                    <a:pt x="858749" y="33853"/>
                    <a:pt x="1058239" y="72381"/>
                  </a:cubicBezTo>
                </a:path>
              </a:pathLst>
            </a:custGeom>
            <a:noFill/>
            <a:ln w="31750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0F93D4-0766-1995-B347-3711332CE9A3}"/>
                    </a:ext>
                  </a:extLst>
                </p:cNvPr>
                <p:cNvSpPr txBox="1"/>
                <p:nvPr/>
              </p:nvSpPr>
              <p:spPr>
                <a:xfrm>
                  <a:off x="2035129" y="3004836"/>
                  <a:ext cx="6143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en-GB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0F93D4-0766-1995-B347-3711332CE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129" y="3004836"/>
                  <a:ext cx="614369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7460A2-4259-2CA4-B6DC-B1F4B08A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104" y="3648118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EE16B8-8EB9-7B66-7F96-40609F709B1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347" y="4585066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7A9B3B9-0162-CB9E-27E0-AE405B82AA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62972" y="4104431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8269EA-B379-C7D4-77B8-E1862D5A4B5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206266" y="4104430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D7797B-DA18-6B3F-3501-6109BFD9A468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344795" y="4454729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79682C1-FB8C-E1E3-2499-791F793048C1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3344796" y="3765737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3753CC-2D03-7C8B-39CF-7173A3E584B9}"/>
                </a:ext>
              </a:extLst>
            </p:cNvPr>
            <p:cNvCxnSpPr>
              <a:cxnSpLocks/>
            </p:cNvCxnSpPr>
            <p:nvPr/>
          </p:nvCxnSpPr>
          <p:spPr>
            <a:xfrm rot="13500000" flipH="1">
              <a:off x="4045353" y="3765736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3D5AC26-6B78-AC2C-B736-2439088664A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045352" y="4467447"/>
              <a:ext cx="0" cy="332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A0B3E93-1AD3-E392-5527-0D959638AB47}"/>
                    </a:ext>
                  </a:extLst>
                </p:cNvPr>
                <p:cNvSpPr txBox="1"/>
                <p:nvPr/>
              </p:nvSpPr>
              <p:spPr>
                <a:xfrm>
                  <a:off x="3520376" y="4066511"/>
                  <a:ext cx="40735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A0B3E93-1AD3-E392-5527-0D959638A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0376" y="4066511"/>
                  <a:ext cx="40735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5393D1-EBF6-D82B-4299-FE1952F1DAB9}"/>
              </a:ext>
            </a:extLst>
          </p:cNvPr>
          <p:cNvGrpSpPr/>
          <p:nvPr/>
        </p:nvGrpSpPr>
        <p:grpSpPr>
          <a:xfrm>
            <a:off x="816457" y="4750597"/>
            <a:ext cx="2389809" cy="1809717"/>
            <a:chOff x="816457" y="4750597"/>
            <a:chExt cx="2389809" cy="1809717"/>
          </a:xfrm>
        </p:grpSpPr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5247EDFC-2F8D-A162-5A52-95F9503ACAE1}"/>
                </a:ext>
              </a:extLst>
            </p:cNvPr>
            <p:cNvSpPr/>
            <p:nvPr/>
          </p:nvSpPr>
          <p:spPr>
            <a:xfrm rot="10800000">
              <a:off x="1766266" y="5120314"/>
              <a:ext cx="1440000" cy="1440000"/>
            </a:xfrm>
            <a:prstGeom prst="blockArc">
              <a:avLst>
                <a:gd name="adj1" fmla="val 8246547"/>
                <a:gd name="adj2" fmla="val 2315786"/>
                <a:gd name="adj3" fmla="val 19798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9DAB77F-D7DC-AC88-4D9A-9CD7B7D94A3A}"/>
                </a:ext>
              </a:extLst>
            </p:cNvPr>
            <p:cNvSpPr/>
            <p:nvPr/>
          </p:nvSpPr>
          <p:spPr>
            <a:xfrm rot="14419534">
              <a:off x="786359" y="5228115"/>
              <a:ext cx="1058239" cy="103203"/>
            </a:xfrm>
            <a:custGeom>
              <a:avLst/>
              <a:gdLst>
                <a:gd name="connsiteX0" fmla="*/ 0 w 1058239"/>
                <a:gd name="connsiteY0" fmla="*/ 103203 h 103203"/>
                <a:gd name="connsiteX1" fmla="*/ 482886 w 1058239"/>
                <a:gd name="connsiteY1" fmla="*/ 462 h 103203"/>
                <a:gd name="connsiteX2" fmla="*/ 1058239 w 1058239"/>
                <a:gd name="connsiteY2" fmla="*/ 72381 h 10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239" h="103203">
                  <a:moveTo>
                    <a:pt x="0" y="103203"/>
                  </a:moveTo>
                  <a:cubicBezTo>
                    <a:pt x="153256" y="54401"/>
                    <a:pt x="306513" y="5599"/>
                    <a:pt x="482886" y="462"/>
                  </a:cubicBezTo>
                  <a:cubicBezTo>
                    <a:pt x="659259" y="-4675"/>
                    <a:pt x="858749" y="33853"/>
                    <a:pt x="1058239" y="72381"/>
                  </a:cubicBezTo>
                </a:path>
              </a:pathLst>
            </a:custGeom>
            <a:noFill/>
            <a:ln w="31750">
              <a:solidFill>
                <a:schemeClr val="accent5"/>
              </a:solidFill>
              <a:tailEnd type="triangle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2F641B-7B38-ABDD-B00C-E51E7C87971C}"/>
                    </a:ext>
                  </a:extLst>
                </p:cNvPr>
                <p:cNvSpPr txBox="1"/>
                <p:nvPr/>
              </p:nvSpPr>
              <p:spPr>
                <a:xfrm>
                  <a:off x="816457" y="5467827"/>
                  <a:ext cx="61436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1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it-IT" sz="20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2F641B-7B38-ABDD-B00C-E51E7C879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57" y="5467827"/>
                  <a:ext cx="614369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 descr="A blue line on a black background&#10;&#10;AI-generated content may be incorrect.">
            <a:extLst>
              <a:ext uri="{FF2B5EF4-FFF2-40B4-BE49-F238E27FC236}">
                <a16:creationId xmlns:a16="http://schemas.microsoft.com/office/drawing/2014/main" id="{BDBDAF16-4BBD-8FAE-121E-989F46210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9746" y="1244600"/>
            <a:ext cx="4945522" cy="3348000"/>
          </a:xfrm>
          <a:prstGeom prst="rect">
            <a:avLst/>
          </a:prstGeom>
        </p:spPr>
      </p:pic>
      <p:pic>
        <p:nvPicPr>
          <p:cNvPr id="9" name="Picture 8" descr="A blue line on a black background&#10;&#10;AI-generated content may be incorrect.">
            <a:extLst>
              <a:ext uri="{FF2B5EF4-FFF2-40B4-BE49-F238E27FC236}">
                <a16:creationId xmlns:a16="http://schemas.microsoft.com/office/drawing/2014/main" id="{491CF5A7-4A6B-883A-613C-6E388C1E34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9745" y="1244600"/>
            <a:ext cx="4945523" cy="334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46AAC1E0-BB1B-C268-9B61-DC25297C58B7}"/>
              </a:ext>
            </a:extLst>
          </p:cNvPr>
          <p:cNvSpPr/>
          <p:nvPr/>
        </p:nvSpPr>
        <p:spPr>
          <a:xfrm>
            <a:off x="5305331" y="4336610"/>
            <a:ext cx="1122629" cy="59548"/>
          </a:xfrm>
          <a:custGeom>
            <a:avLst/>
            <a:gdLst>
              <a:gd name="connsiteX0" fmla="*/ 0 w 1122629"/>
              <a:gd name="connsiteY0" fmla="*/ 0 h 59548"/>
              <a:gd name="connsiteX1" fmla="*/ 651849 w 1122629"/>
              <a:gd name="connsiteY1" fmla="*/ 54321 h 59548"/>
              <a:gd name="connsiteX2" fmla="*/ 1122629 w 1122629"/>
              <a:gd name="connsiteY2" fmla="*/ 54321 h 5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2629" h="59548">
                <a:moveTo>
                  <a:pt x="0" y="0"/>
                </a:moveTo>
                <a:cubicBezTo>
                  <a:pt x="232372" y="22634"/>
                  <a:pt x="464744" y="45268"/>
                  <a:pt x="651849" y="54321"/>
                </a:cubicBezTo>
                <a:cubicBezTo>
                  <a:pt x="838954" y="63375"/>
                  <a:pt x="980791" y="58848"/>
                  <a:pt x="1122629" y="54321"/>
                </a:cubicBezTo>
              </a:path>
            </a:pathLst>
          </a:cu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9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E1842-CB4C-6970-11DD-634EFE030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3047DD-B00D-C7CE-4F5A-6793A16128F5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Tri-layered arterial wall structure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6A2A65-C91A-9C24-FF7A-5E4B95062052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BBA7E1AE-61FD-D264-7FAE-59232274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structure&#10;&#10;AI-generated content may be incorrect.">
            <a:extLst>
              <a:ext uri="{FF2B5EF4-FFF2-40B4-BE49-F238E27FC236}">
                <a16:creationId xmlns:a16="http://schemas.microsoft.com/office/drawing/2014/main" id="{85B8D654-5287-9AD0-AD88-96D666C9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60" y="1277196"/>
            <a:ext cx="4685078" cy="45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9FCE-CBBC-1F9C-E311-452CC9BC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E926211-C83B-70DF-31DE-151F930B2682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Tri-layered arterial wall structure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B01414-DB28-7DF1-6C32-FC9D44C20CD3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8F3A073D-66E1-5FF5-DC3D-90233CE4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structure&#10;&#10;AI-generated content may be incorrect.">
            <a:extLst>
              <a:ext uri="{FF2B5EF4-FFF2-40B4-BE49-F238E27FC236}">
                <a16:creationId xmlns:a16="http://schemas.microsoft.com/office/drawing/2014/main" id="{CFB160E9-7F72-2E0A-78B3-BF36D703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9" y="1082224"/>
            <a:ext cx="2294034" cy="2238082"/>
          </a:xfrm>
          <a:prstGeom prst="rect">
            <a:avLst/>
          </a:prstGeom>
        </p:spPr>
      </p:pic>
      <p:pic>
        <p:nvPicPr>
          <p:cNvPr id="14" name="Picture 1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6F0675F7-EB2A-AA85-060E-9BDC8870A6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522" r="15916" b="51790"/>
          <a:stretch>
            <a:fillRect/>
          </a:stretch>
        </p:blipFill>
        <p:spPr>
          <a:xfrm>
            <a:off x="3685377" y="1396447"/>
            <a:ext cx="2600960" cy="1986170"/>
          </a:xfrm>
          <a:prstGeom prst="rect">
            <a:avLst/>
          </a:prstGeom>
        </p:spPr>
      </p:pic>
      <p:pic>
        <p:nvPicPr>
          <p:cNvPr id="29" name="Picture 28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41044739-D5C3-1FD2-DADD-C76F4AAB8B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86" t="50000" r="56829" b="1790"/>
          <a:stretch>
            <a:fillRect/>
          </a:stretch>
        </p:blipFill>
        <p:spPr>
          <a:xfrm>
            <a:off x="6427504" y="1423539"/>
            <a:ext cx="2276909" cy="1986170"/>
          </a:xfrm>
          <a:prstGeom prst="rect">
            <a:avLst/>
          </a:prstGeom>
        </p:spPr>
      </p:pic>
      <p:pic>
        <p:nvPicPr>
          <p:cNvPr id="31" name="Picture 30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B464D597-B555-C706-087D-5940375F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540" t="50464" r="15075" b="1326"/>
          <a:stretch>
            <a:fillRect/>
          </a:stretch>
        </p:blipFill>
        <p:spPr>
          <a:xfrm>
            <a:off x="8704413" y="1442640"/>
            <a:ext cx="2276909" cy="1986170"/>
          </a:xfrm>
          <a:prstGeom prst="rect">
            <a:avLst/>
          </a:prstGeom>
        </p:spPr>
      </p:pic>
      <p:pic>
        <p:nvPicPr>
          <p:cNvPr id="49" name="Picture 48" descr="A group of graphs showing different types of stress&#10;&#10;AI-generated content may be incorrect.">
            <a:extLst>
              <a:ext uri="{FF2B5EF4-FFF2-40B4-BE49-F238E27FC236}">
                <a16:creationId xmlns:a16="http://schemas.microsoft.com/office/drawing/2014/main" id="{0C7478DA-4415-63B8-E53B-EF9EB754C2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132" t="2683" r="983" b="25496"/>
          <a:stretch>
            <a:fillRect/>
          </a:stretch>
        </p:blipFill>
        <p:spPr>
          <a:xfrm>
            <a:off x="11044660" y="1306442"/>
            <a:ext cx="804233" cy="29475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B72D01B-5A74-233F-5ABB-19EA4334B489}"/>
              </a:ext>
            </a:extLst>
          </p:cNvPr>
          <p:cNvSpPr txBox="1"/>
          <p:nvPr/>
        </p:nvSpPr>
        <p:spPr>
          <a:xfrm>
            <a:off x="6569531" y="102711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Ascending aorta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445AFD-B3CA-0609-58C1-6341BC93ED85}"/>
              </a:ext>
            </a:extLst>
          </p:cNvPr>
          <p:cNvSpPr txBox="1"/>
          <p:nvPr/>
        </p:nvSpPr>
        <p:spPr>
          <a:xfrm>
            <a:off x="4859990" y="1396447"/>
            <a:ext cx="6719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Intima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6C7C97F-A60C-E812-BBA0-AA4DBCA76098}"/>
              </a:ext>
            </a:extLst>
          </p:cNvPr>
          <p:cNvGrpSpPr/>
          <p:nvPr/>
        </p:nvGrpSpPr>
        <p:grpSpPr>
          <a:xfrm>
            <a:off x="3728467" y="3635235"/>
            <a:ext cx="7199750" cy="2514523"/>
            <a:chOff x="3728467" y="3729019"/>
            <a:chExt cx="7199750" cy="2514523"/>
          </a:xfrm>
        </p:grpSpPr>
        <p:pic>
          <p:nvPicPr>
            <p:cNvPr id="20" name="Picture 19" descr="A group of graphs showing different types of stress&#10;&#10;AI-generated content may be incorrect.">
              <a:extLst>
                <a:ext uri="{FF2B5EF4-FFF2-40B4-BE49-F238E27FC236}">
                  <a16:creationId xmlns:a16="http://schemas.microsoft.com/office/drawing/2014/main" id="{45825FCF-CB1B-2CA8-706E-21D305628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3113" r="15214" b="50000"/>
            <a:stretch>
              <a:fillRect/>
            </a:stretch>
          </p:blipFill>
          <p:spPr>
            <a:xfrm>
              <a:off x="3728467" y="4167990"/>
              <a:ext cx="2600960" cy="2051997"/>
            </a:xfrm>
            <a:prstGeom prst="rect">
              <a:avLst/>
            </a:prstGeom>
          </p:spPr>
        </p:pic>
        <p:pic>
          <p:nvPicPr>
            <p:cNvPr id="32" name="Picture 31" descr="A group of graphs showing different types of stress&#10;&#10;AI-generated content may be incorrect.">
              <a:extLst>
                <a:ext uri="{FF2B5EF4-FFF2-40B4-BE49-F238E27FC236}">
                  <a16:creationId xmlns:a16="http://schemas.microsoft.com/office/drawing/2014/main" id="{A4F6B483-5CD6-7CC3-56EA-401D8E60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095" t="49703" r="57019" b="297"/>
            <a:stretch>
              <a:fillRect/>
            </a:stretch>
          </p:blipFill>
          <p:spPr>
            <a:xfrm>
              <a:off x="6454008" y="4191545"/>
              <a:ext cx="2239801" cy="2051997"/>
            </a:xfrm>
            <a:prstGeom prst="rect">
              <a:avLst/>
            </a:prstGeom>
          </p:spPr>
        </p:pic>
        <p:pic>
          <p:nvPicPr>
            <p:cNvPr id="45" name="Picture 44" descr="A group of graphs showing different types of stress&#10;&#10;AI-generated content may be incorrect.">
              <a:extLst>
                <a:ext uri="{FF2B5EF4-FFF2-40B4-BE49-F238E27FC236}">
                  <a16:creationId xmlns:a16="http://schemas.microsoft.com/office/drawing/2014/main" id="{CB875AE1-16A5-96B5-7B13-E2D0770F9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8513" t="49703" r="15998" b="297"/>
            <a:stretch>
              <a:fillRect/>
            </a:stretch>
          </p:blipFill>
          <p:spPr>
            <a:xfrm>
              <a:off x="8713162" y="4191545"/>
              <a:ext cx="2215055" cy="205199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3579C-ED2E-6BD3-0E2E-9CF358270AD6}"/>
                </a:ext>
              </a:extLst>
            </p:cNvPr>
            <p:cNvSpPr txBox="1"/>
            <p:nvPr/>
          </p:nvSpPr>
          <p:spPr>
            <a:xfrm>
              <a:off x="6024509" y="3729019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Descending thoracic aorta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5FD20A-4057-B109-8FED-C952106490EF}"/>
                </a:ext>
              </a:extLst>
            </p:cNvPr>
            <p:cNvSpPr txBox="1"/>
            <p:nvPr/>
          </p:nvSpPr>
          <p:spPr>
            <a:xfrm>
              <a:off x="4859496" y="4100055"/>
              <a:ext cx="671979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Intima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59D784-AFB2-CCCE-0494-15CF3E62DB7E}"/>
                </a:ext>
              </a:extLst>
            </p:cNvPr>
            <p:cNvSpPr txBox="1"/>
            <p:nvPr/>
          </p:nvSpPr>
          <p:spPr>
            <a:xfrm>
              <a:off x="7218766" y="4100054"/>
              <a:ext cx="69121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Media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0C0B858-490C-2A71-EF78-6B9B2E5C9BDF}"/>
                </a:ext>
              </a:extLst>
            </p:cNvPr>
            <p:cNvSpPr txBox="1"/>
            <p:nvPr/>
          </p:nvSpPr>
          <p:spPr>
            <a:xfrm>
              <a:off x="9317652" y="4100053"/>
              <a:ext cx="97174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Adventitia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A14D152-3C05-1D92-5839-80296A68E2F4}"/>
              </a:ext>
            </a:extLst>
          </p:cNvPr>
          <p:cNvSpPr txBox="1"/>
          <p:nvPr/>
        </p:nvSpPr>
        <p:spPr>
          <a:xfrm>
            <a:off x="7218766" y="1393603"/>
            <a:ext cx="6912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9F11DA-7EE0-FEEA-3D1F-47F732CA9F30}"/>
              </a:ext>
            </a:extLst>
          </p:cNvPr>
          <p:cNvSpPr txBox="1"/>
          <p:nvPr/>
        </p:nvSpPr>
        <p:spPr>
          <a:xfrm>
            <a:off x="9317651" y="1399844"/>
            <a:ext cx="9717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Adventitia</a:t>
            </a:r>
          </a:p>
        </p:txBody>
      </p:sp>
      <p:pic>
        <p:nvPicPr>
          <p:cNvPr id="62" name="Graphic 61" descr="Pig with solid fill">
            <a:extLst>
              <a:ext uri="{FF2B5EF4-FFF2-40B4-BE49-F238E27FC236}">
                <a16:creationId xmlns:a16="http://schemas.microsoft.com/office/drawing/2014/main" id="{A709A62D-51AF-2011-1A38-657313B26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6124" y="54892"/>
            <a:ext cx="828000" cy="828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E7925F-19F1-9FFC-6B86-44EDFC2CC05C}"/>
              </a:ext>
            </a:extLst>
          </p:cNvPr>
          <p:cNvSpPr txBox="1"/>
          <p:nvPr/>
        </p:nvSpPr>
        <p:spPr>
          <a:xfrm>
            <a:off x="5396869" y="6347891"/>
            <a:ext cx="4473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</a:rPr>
              <a:t>Giudici, </a:t>
            </a:r>
            <a:r>
              <a:rPr lang="en-GB" sz="1400" i="1" dirty="0">
                <a:solidFill>
                  <a:schemeClr val="accent6"/>
                </a:solidFill>
              </a:rPr>
              <a:t>J </a:t>
            </a:r>
            <a:r>
              <a:rPr lang="en-GB" sz="1400" i="1" dirty="0" err="1">
                <a:solidFill>
                  <a:schemeClr val="accent6"/>
                </a:solidFill>
              </a:rPr>
              <a:t>Biomech</a:t>
            </a:r>
            <a:r>
              <a:rPr lang="en-GB" sz="1400" i="1" dirty="0">
                <a:solidFill>
                  <a:schemeClr val="accent6"/>
                </a:solidFill>
              </a:rPr>
              <a:t> </a:t>
            </a:r>
            <a:r>
              <a:rPr lang="en-GB" sz="1400" i="1" dirty="0" err="1">
                <a:solidFill>
                  <a:schemeClr val="accent6"/>
                </a:solidFill>
              </a:rPr>
              <a:t>Behav</a:t>
            </a:r>
            <a:r>
              <a:rPr lang="en-GB" sz="1400" i="1" dirty="0">
                <a:solidFill>
                  <a:schemeClr val="accent6"/>
                </a:solidFill>
              </a:rPr>
              <a:t> Biomed Mater</a:t>
            </a:r>
            <a:r>
              <a:rPr lang="en-GB" sz="1400" dirty="0">
                <a:solidFill>
                  <a:schemeClr val="accent6"/>
                </a:solidFill>
              </a:rPr>
              <a:t> 2023; 141: 105752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024DC6-3643-F595-942A-82B8B12662B7}"/>
              </a:ext>
            </a:extLst>
          </p:cNvPr>
          <p:cNvGrpSpPr/>
          <p:nvPr/>
        </p:nvGrpSpPr>
        <p:grpSpPr>
          <a:xfrm>
            <a:off x="529786" y="3579926"/>
            <a:ext cx="2081094" cy="3044365"/>
            <a:chOff x="529786" y="3579926"/>
            <a:chExt cx="2081094" cy="304436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E54E705-4C52-C240-054C-442F0F08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5491" b="16961"/>
            <a:stretch>
              <a:fillRect/>
            </a:stretch>
          </p:blipFill>
          <p:spPr>
            <a:xfrm>
              <a:off x="838755" y="3579926"/>
              <a:ext cx="1772125" cy="3044365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AA8263-44BE-E394-3DD5-87147BD0798D}"/>
                </a:ext>
              </a:extLst>
            </p:cNvPr>
            <p:cNvSpPr/>
            <p:nvPr/>
          </p:nvSpPr>
          <p:spPr>
            <a:xfrm>
              <a:off x="529786" y="4253944"/>
              <a:ext cx="520541" cy="669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516E60-8C93-43B3-7424-486038DC0D73}"/>
              </a:ext>
            </a:extLst>
          </p:cNvPr>
          <p:cNvSpPr txBox="1"/>
          <p:nvPr/>
        </p:nvSpPr>
        <p:spPr>
          <a:xfrm>
            <a:off x="10840241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B353E-D318-67D5-026C-E549D4007494}"/>
              </a:ext>
            </a:extLst>
          </p:cNvPr>
          <p:cNvSpPr txBox="1"/>
          <p:nvPr/>
        </p:nvSpPr>
        <p:spPr>
          <a:xfrm>
            <a:off x="269310" y="3975753"/>
            <a:ext cx="987119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Ascending aorta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DD337-7962-09F1-E62C-3EDA6829C7F3}"/>
              </a:ext>
            </a:extLst>
          </p:cNvPr>
          <p:cNvSpPr txBox="1"/>
          <p:nvPr/>
        </p:nvSpPr>
        <p:spPr>
          <a:xfrm>
            <a:off x="2126997" y="4568058"/>
            <a:ext cx="987119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Descending thoracic aorta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95009F-A1E6-36B1-CF1B-001CA25E9EB3}"/>
              </a:ext>
            </a:extLst>
          </p:cNvPr>
          <p:cNvGrpSpPr/>
          <p:nvPr/>
        </p:nvGrpSpPr>
        <p:grpSpPr>
          <a:xfrm>
            <a:off x="604344" y="1393602"/>
            <a:ext cx="2641068" cy="4755904"/>
            <a:chOff x="604344" y="1393602"/>
            <a:chExt cx="2641068" cy="4755904"/>
          </a:xfrm>
        </p:grpSpPr>
        <p:pic>
          <p:nvPicPr>
            <p:cNvPr id="7" name="Picture 6" descr="A group of graphs showing different colors&#10;&#10;AI-generated content may be incorrect.">
              <a:extLst>
                <a:ext uri="{FF2B5EF4-FFF2-40B4-BE49-F238E27FC236}">
                  <a16:creationId xmlns:a16="http://schemas.microsoft.com/office/drawing/2014/main" id="{2A147E81-5748-0920-0EF4-F878F2FF2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8" t="853" r="57620" b="50937"/>
            <a:stretch>
              <a:fillRect/>
            </a:stretch>
          </p:blipFill>
          <p:spPr>
            <a:xfrm>
              <a:off x="604344" y="1430263"/>
              <a:ext cx="2600960" cy="198617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E074A9-0363-C0B5-0745-5DC134361185}"/>
                </a:ext>
              </a:extLst>
            </p:cNvPr>
            <p:cNvSpPr txBox="1"/>
            <p:nvPr/>
          </p:nvSpPr>
          <p:spPr>
            <a:xfrm>
              <a:off x="1834433" y="1393602"/>
              <a:ext cx="5274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</a:p>
          </p:txBody>
        </p:sp>
        <p:pic>
          <p:nvPicPr>
            <p:cNvPr id="12" name="Picture 11" descr="A group of graphs showing different types of stress&#10;&#10;AI-generated content may be incorrect.">
              <a:extLst>
                <a:ext uri="{FF2B5EF4-FFF2-40B4-BE49-F238E27FC236}">
                  <a16:creationId xmlns:a16="http://schemas.microsoft.com/office/drawing/2014/main" id="{686327B4-E616-BD94-CE8A-604C3FD4A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56" t="656" r="56971" b="49344"/>
            <a:stretch>
              <a:fillRect/>
            </a:stretch>
          </p:blipFill>
          <p:spPr>
            <a:xfrm>
              <a:off x="644452" y="4097509"/>
              <a:ext cx="2600960" cy="20519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931B52-186D-4617-C432-DF7309E837FF}"/>
                </a:ext>
              </a:extLst>
            </p:cNvPr>
            <p:cNvSpPr txBox="1"/>
            <p:nvPr/>
          </p:nvSpPr>
          <p:spPr>
            <a:xfrm>
              <a:off x="1834433" y="4010963"/>
              <a:ext cx="5274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63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2D1DA1D-629E-B243-A07A-74C077682D83}"/>
              </a:ext>
            </a:extLst>
          </p:cNvPr>
          <p:cNvSpPr txBox="1"/>
          <p:nvPr/>
        </p:nvSpPr>
        <p:spPr>
          <a:xfrm>
            <a:off x="5812071" y="3809194"/>
            <a:ext cx="579030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Unless assumptions are made on some parameters based on microscopy or literature data: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Wang et al. 2016, J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Biomech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49:2358-2365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Polzer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et al. 2015, Acta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Biomater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14:133-145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Fata et al. 2014, J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Biomech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Eng, 136(2): 021009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E6495-77F3-A64C-A95A-A6D4AC8F8FE4}"/>
              </a:ext>
            </a:extLst>
          </p:cNvPr>
          <p:cNvSpPr/>
          <p:nvPr/>
        </p:nvSpPr>
        <p:spPr>
          <a:xfrm>
            <a:off x="1804571" y="1713812"/>
            <a:ext cx="4320000" cy="1440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Tri-layered constitutive model</a:t>
            </a:r>
          </a:p>
          <a:p>
            <a:pPr algn="ctr"/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 number of unknown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ED7ED-6387-9C40-8C6D-71BEA6956A7B}"/>
              </a:ext>
            </a:extLst>
          </p:cNvPr>
          <p:cNvSpPr/>
          <p:nvPr/>
        </p:nvSpPr>
        <p:spPr>
          <a:xfrm>
            <a:off x="3962680" y="2257607"/>
            <a:ext cx="2160000" cy="90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75A2F-0F39-434D-A130-AAA8D2F264D6}"/>
              </a:ext>
            </a:extLst>
          </p:cNvPr>
          <p:cNvSpPr/>
          <p:nvPr/>
        </p:nvSpPr>
        <p:spPr>
          <a:xfrm>
            <a:off x="1802681" y="2257607"/>
            <a:ext cx="2160000" cy="90000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775D15-9128-8A4B-BA8D-8402DAEE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5" b="1615"/>
          <a:stretch/>
        </p:blipFill>
        <p:spPr>
          <a:xfrm>
            <a:off x="1315390" y="4015277"/>
            <a:ext cx="3544622" cy="23709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4DC044-263A-EB4D-81D7-05828DEF8F26}"/>
              </a:ext>
            </a:extLst>
          </p:cNvPr>
          <p:cNvSpPr txBox="1"/>
          <p:nvPr/>
        </p:nvSpPr>
        <p:spPr>
          <a:xfrm>
            <a:off x="2741566" y="2261242"/>
            <a:ext cx="244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B4FE334B-F918-B34C-B2B9-2FF06AAA9A96}"/>
              </a:ext>
            </a:extLst>
          </p:cNvPr>
          <p:cNvSpPr/>
          <p:nvPr/>
        </p:nvSpPr>
        <p:spPr>
          <a:xfrm rot="16200000">
            <a:off x="2679942" y="3266626"/>
            <a:ext cx="43204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9CD6E6F7-E174-8346-9141-3A9D75654973}"/>
              </a:ext>
            </a:extLst>
          </p:cNvPr>
          <p:cNvSpPr/>
          <p:nvPr/>
        </p:nvSpPr>
        <p:spPr>
          <a:xfrm>
            <a:off x="6812562" y="1118646"/>
            <a:ext cx="229726" cy="328322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D0801BE-6662-5445-9D5E-C55D405A8B70}"/>
              </a:ext>
            </a:extLst>
          </p:cNvPr>
          <p:cNvSpPr/>
          <p:nvPr/>
        </p:nvSpPr>
        <p:spPr>
          <a:xfrm rot="10800000">
            <a:off x="6285278" y="2513179"/>
            <a:ext cx="432047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4A71F2DA-8C16-E642-8AD1-8D79EFABF36E}"/>
              </a:ext>
            </a:extLst>
          </p:cNvPr>
          <p:cNvSpPr>
            <a:spLocks noChangeAspect="1"/>
          </p:cNvSpPr>
          <p:nvPr/>
        </p:nvSpPr>
        <p:spPr>
          <a:xfrm rot="18956032">
            <a:off x="2661965" y="3317532"/>
            <a:ext cx="468000" cy="468000"/>
          </a:xfrm>
          <a:prstGeom prst="plus">
            <a:avLst>
              <a:gd name="adj" fmla="val 45000"/>
            </a:avLst>
          </a:prstGeom>
          <a:solidFill>
            <a:srgbClr val="D904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FD368-2E9A-924F-9965-04ADF2079C38}"/>
              </a:ext>
            </a:extLst>
          </p:cNvPr>
          <p:cNvSpPr txBox="1"/>
          <p:nvPr/>
        </p:nvSpPr>
        <p:spPr>
          <a:xfrm>
            <a:off x="3443084" y="334845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50DA472-D74E-2D41-AA49-AC9447EFD1AA}"/>
              </a:ext>
            </a:extLst>
          </p:cNvPr>
          <p:cNvCxnSpPr>
            <a:cxnSpLocks/>
          </p:cNvCxnSpPr>
          <p:nvPr/>
        </p:nvCxnSpPr>
        <p:spPr>
          <a:xfrm>
            <a:off x="4679320" y="3560827"/>
            <a:ext cx="1055274" cy="5705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FDD6CA3B-25BF-1FE2-F9AD-4D6B6078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46F42E-284C-BB18-81AA-92C7FCC0E735}"/>
              </a:ext>
            </a:extLst>
          </p:cNvPr>
          <p:cNvGrpSpPr/>
          <p:nvPr/>
        </p:nvGrpSpPr>
        <p:grpSpPr>
          <a:xfrm>
            <a:off x="7235439" y="964266"/>
            <a:ext cx="4700122" cy="1318002"/>
            <a:chOff x="7235439" y="964266"/>
            <a:chExt cx="4700122" cy="131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CA3DF-D261-DF4D-ACA0-EA6D80CC7510}"/>
                </a:ext>
              </a:extLst>
            </p:cNvPr>
            <p:cNvSpPr/>
            <p:nvPr/>
          </p:nvSpPr>
          <p:spPr>
            <a:xfrm>
              <a:off x="7235439" y="1118647"/>
              <a:ext cx="2069825" cy="560827"/>
            </a:xfrm>
            <a:prstGeom prst="rect">
              <a:avLst/>
            </a:prstGeom>
            <a:solidFill>
              <a:srgbClr val="534DE1"/>
            </a:solidFill>
            <a:ln w="12700">
              <a:solidFill>
                <a:srgbClr val="2E1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Intima constitutive model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931C1071-8471-4E4D-9C94-8B4B530BDC0B}"/>
                </a:ext>
              </a:extLst>
            </p:cNvPr>
            <p:cNvSpPr/>
            <p:nvPr/>
          </p:nvSpPr>
          <p:spPr>
            <a:xfrm rot="10800000">
              <a:off x="9510061" y="1156600"/>
              <a:ext cx="316921" cy="48463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8DC321-5634-AF70-DB8E-D36FE3BA0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031779" y="964266"/>
              <a:ext cx="1903782" cy="131800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1C363A-0EBB-2AC5-C3C0-A41110E1FCF5}"/>
              </a:ext>
            </a:extLst>
          </p:cNvPr>
          <p:cNvGrpSpPr/>
          <p:nvPr/>
        </p:nvGrpSpPr>
        <p:grpSpPr>
          <a:xfrm>
            <a:off x="7235438" y="2255346"/>
            <a:ext cx="4704340" cy="1320923"/>
            <a:chOff x="7235438" y="2255346"/>
            <a:chExt cx="4704340" cy="13209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8F0504-3A5E-FF42-B2A3-41697B9F23C8}"/>
                </a:ext>
              </a:extLst>
            </p:cNvPr>
            <p:cNvSpPr/>
            <p:nvPr/>
          </p:nvSpPr>
          <p:spPr>
            <a:xfrm>
              <a:off x="7235438" y="2481258"/>
              <a:ext cx="2069825" cy="558000"/>
            </a:xfrm>
            <a:prstGeom prst="rect">
              <a:avLst/>
            </a:prstGeom>
            <a:solidFill>
              <a:srgbClr val="CACAC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 constitutive model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000B22-B4DD-AF6D-0DFA-74CC5E829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031779" y="2255346"/>
              <a:ext cx="1907999" cy="1320923"/>
            </a:xfrm>
            <a:prstGeom prst="rect">
              <a:avLst/>
            </a:prstGeom>
          </p:spPr>
        </p:pic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5E5562E0-E6BB-7381-BF6B-96D103CE3B57}"/>
                </a:ext>
              </a:extLst>
            </p:cNvPr>
            <p:cNvSpPr/>
            <p:nvPr/>
          </p:nvSpPr>
          <p:spPr>
            <a:xfrm rot="10800000">
              <a:off x="9510061" y="2504638"/>
              <a:ext cx="316921" cy="48463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E0DD5D-1E56-7F86-90A8-76A001CDF8FF}"/>
              </a:ext>
            </a:extLst>
          </p:cNvPr>
          <p:cNvGrpSpPr/>
          <p:nvPr/>
        </p:nvGrpSpPr>
        <p:grpSpPr>
          <a:xfrm>
            <a:off x="7235439" y="3582805"/>
            <a:ext cx="4702230" cy="1320923"/>
            <a:chOff x="7235439" y="3582805"/>
            <a:chExt cx="4702230" cy="13209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9A2C61-4D53-EF4A-872C-6B580A8062FA}"/>
                </a:ext>
              </a:extLst>
            </p:cNvPr>
            <p:cNvSpPr/>
            <p:nvPr/>
          </p:nvSpPr>
          <p:spPr>
            <a:xfrm>
              <a:off x="7235439" y="3829300"/>
              <a:ext cx="2069825" cy="558000"/>
            </a:xfrm>
            <a:prstGeom prst="rect">
              <a:avLst/>
            </a:prstGeom>
            <a:solidFill>
              <a:srgbClr val="FA8C90"/>
            </a:solidFill>
            <a:ln w="12700">
              <a:solidFill>
                <a:srgbClr val="EF1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Adventitia constitutive model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971F4D4-AE25-63E6-31BE-F96F5138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029670" y="3582805"/>
              <a:ext cx="1907999" cy="1320923"/>
            </a:xfrm>
            <a:prstGeom prst="rect">
              <a:avLst/>
            </a:prstGeom>
          </p:spPr>
        </p:pic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6AA232C0-9EF0-8A89-11AA-FDCD5C5CD6C1}"/>
                </a:ext>
              </a:extLst>
            </p:cNvPr>
            <p:cNvSpPr/>
            <p:nvPr/>
          </p:nvSpPr>
          <p:spPr>
            <a:xfrm rot="10800000">
              <a:off x="9510061" y="3861388"/>
              <a:ext cx="316921" cy="48463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2F5F85E-A4F1-CC9F-4381-24FE83B22D92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Hybrid solution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Tri-layered thin-walled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681463-6D67-A947-8B8D-30A4CD0ABA8E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C3C948-6828-C608-4AAB-22A58D7B0CDC}"/>
              </a:ext>
            </a:extLst>
          </p:cNvPr>
          <p:cNvSpPr txBox="1"/>
          <p:nvPr/>
        </p:nvSpPr>
        <p:spPr>
          <a:xfrm>
            <a:off x="3867855" y="6313906"/>
            <a:ext cx="445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Giudici,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 Biomed Eng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2021, 49:2454-2467.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FCBFA6-1DEF-32FB-7727-1DC626EF6BA2}"/>
              </a:ext>
            </a:extLst>
          </p:cNvPr>
          <p:cNvSpPr/>
          <p:nvPr/>
        </p:nvSpPr>
        <p:spPr>
          <a:xfrm>
            <a:off x="1804570" y="1713810"/>
            <a:ext cx="4320000" cy="324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Tri-layered constitutive model</a:t>
            </a:r>
          </a:p>
          <a:p>
            <a:pPr algn="ctr"/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multi-scale computational model which simultaneously recapitulates: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within each arterial layer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arterial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individually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whole-organ mechanics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of the artery</a:t>
            </a:r>
          </a:p>
        </p:txBody>
      </p:sp>
    </p:spTree>
    <p:extLst>
      <p:ext uri="{BB962C8B-B14F-4D97-AF65-F5344CB8AC3E}">
        <p14:creationId xmlns:p14="http://schemas.microsoft.com/office/powerpoint/2010/main" val="291876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12" grpId="0" animBg="1"/>
      <p:bldP spid="13" grpId="0" animBg="1"/>
      <p:bldP spid="26" grpId="0"/>
      <p:bldP spid="33" grpId="0" animBg="1"/>
      <p:bldP spid="33" grpId="1" animBg="1"/>
      <p:bldP spid="33" grpId="2" animBg="1"/>
      <p:bldP spid="36" grpId="0" animBg="1"/>
      <p:bldP spid="23" grpId="0" animBg="1"/>
      <p:bldP spid="3" grpId="0" animBg="1"/>
      <p:bldP spid="3" grpId="1" animBg="1"/>
      <p:bldP spid="8" grpId="0"/>
      <p:bldP spid="8" grpId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C27429-2774-E0DD-CD0B-F77AFF9888C4}"/>
              </a:ext>
            </a:extLst>
          </p:cNvPr>
          <p:cNvSpPr txBox="1"/>
          <p:nvPr/>
        </p:nvSpPr>
        <p:spPr>
          <a:xfrm>
            <a:off x="3867855" y="6313906"/>
            <a:ext cx="445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Giudici,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 Biomed Eng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2021, 49:2454-2467.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7087369-EFD5-7E3A-CECC-31D46FBD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25C9D7-0591-74EE-3221-DE5BF8EB229D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Hybrid solution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Tri-layered thin-walled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6CC823-9AC1-ED8C-3736-0AA9B50A6B3F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Pig with solid fill">
            <a:extLst>
              <a:ext uri="{FF2B5EF4-FFF2-40B4-BE49-F238E27FC236}">
                <a16:creationId xmlns:a16="http://schemas.microsoft.com/office/drawing/2014/main" id="{9C7D1081-693F-763D-0F52-1B8C22720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124" y="54892"/>
            <a:ext cx="828000" cy="828000"/>
          </a:xfrm>
          <a:prstGeom prst="rect">
            <a:avLst/>
          </a:prstGeom>
        </p:spPr>
      </p:pic>
      <p:pic>
        <p:nvPicPr>
          <p:cNvPr id="7" name="Picture 6" descr="A comparison of a diagram&#10;&#10;AI-generated content may be incorrect.">
            <a:extLst>
              <a:ext uri="{FF2B5EF4-FFF2-40B4-BE49-F238E27FC236}">
                <a16:creationId xmlns:a16="http://schemas.microsoft.com/office/drawing/2014/main" id="{AD46FD0D-B0F3-3955-E21A-9A0BBE97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15" y="1422401"/>
            <a:ext cx="10596370" cy="45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76214-F0BF-FD06-85AC-C2BC611513CC}"/>
              </a:ext>
            </a:extLst>
          </p:cNvPr>
          <p:cNvSpPr txBox="1"/>
          <p:nvPr/>
        </p:nvSpPr>
        <p:spPr>
          <a:xfrm>
            <a:off x="10840241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343EB-658A-B731-8832-2C403160BE7C}"/>
              </a:ext>
            </a:extLst>
          </p:cNvPr>
          <p:cNvSpPr txBox="1"/>
          <p:nvPr/>
        </p:nvSpPr>
        <p:spPr>
          <a:xfrm>
            <a:off x="6632153" y="1652531"/>
            <a:ext cx="2121093" cy="167122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Intimal matrix</a:t>
            </a:r>
          </a:p>
          <a:p>
            <a:pPr>
              <a:lnSpc>
                <a:spcPct val="95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Intimal collagen</a:t>
            </a:r>
          </a:p>
          <a:p>
            <a:pPr>
              <a:lnSpc>
                <a:spcPct val="95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Medial matrix</a:t>
            </a:r>
          </a:p>
          <a:p>
            <a:pPr>
              <a:lnSpc>
                <a:spcPct val="95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Medial collagen</a:t>
            </a:r>
          </a:p>
          <a:p>
            <a:pPr>
              <a:lnSpc>
                <a:spcPct val="95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Adventitial matrix</a:t>
            </a:r>
          </a:p>
          <a:p>
            <a:pPr>
              <a:lnSpc>
                <a:spcPct val="95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Adventitia collagen</a:t>
            </a:r>
          </a:p>
        </p:txBody>
      </p:sp>
    </p:spTree>
    <p:extLst>
      <p:ext uri="{BB962C8B-B14F-4D97-AF65-F5344CB8AC3E}">
        <p14:creationId xmlns:p14="http://schemas.microsoft.com/office/powerpoint/2010/main" val="187388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C2473-91ED-8CE5-3AB8-C7AE00CE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F9C3B951-AA27-0D83-A14F-AC0DF2559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27"/>
          <a:stretch>
            <a:fillRect/>
          </a:stretch>
        </p:blipFill>
        <p:spPr>
          <a:xfrm>
            <a:off x="674109" y="813941"/>
            <a:ext cx="10843782" cy="5976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C4DF24-EF6F-7CAD-102F-A59A968275D4}"/>
              </a:ext>
            </a:extLst>
          </p:cNvPr>
          <p:cNvSpPr txBox="1"/>
          <p:nvPr/>
        </p:nvSpPr>
        <p:spPr>
          <a:xfrm>
            <a:off x="3446451" y="6470402"/>
            <a:ext cx="5299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Giudici, 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Mech </a:t>
            </a:r>
            <a:r>
              <a:rPr lang="en-GB" sz="1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Biomed Mater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2023, 141:105752.</a:t>
            </a:r>
          </a:p>
        </p:txBody>
      </p:sp>
      <p:sp>
        <p:nvSpPr>
          <p:cNvPr id="43" name="Slide Number Placeholder 7">
            <a:extLst>
              <a:ext uri="{FF2B5EF4-FFF2-40B4-BE49-F238E27FC236}">
                <a16:creationId xmlns:a16="http://schemas.microsoft.com/office/drawing/2014/main" id="{166CB4AC-600C-9FDC-EF4A-B0838C72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CF41C-2C64-339E-CA88-2F0CF81421AB}"/>
              </a:ext>
            </a:extLst>
          </p:cNvPr>
          <p:cNvSpPr txBox="1">
            <a:spLocks/>
          </p:cNvSpPr>
          <p:nvPr/>
        </p:nvSpPr>
        <p:spPr>
          <a:xfrm>
            <a:off x="636068" y="-3466"/>
            <a:ext cx="11690519" cy="703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Functional uniqueness of the ascending aorta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C372A7-D697-FB8F-FF12-6D1E678792FF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79A51EDD-C0D2-B934-C21F-6E14911E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124" y="54892"/>
            <a:ext cx="828000" cy="82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33B15-6F2C-0D24-DFB4-9D571B3EE3E0}"/>
              </a:ext>
            </a:extLst>
          </p:cNvPr>
          <p:cNvSpPr txBox="1"/>
          <p:nvPr/>
        </p:nvSpPr>
        <p:spPr>
          <a:xfrm>
            <a:off x="10840241" y="6998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aorta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2D2E1-F2CF-0AE3-700E-15DF02AB10E8}"/>
              </a:ext>
            </a:extLst>
          </p:cNvPr>
          <p:cNvSpPr txBox="1"/>
          <p:nvPr/>
        </p:nvSpPr>
        <p:spPr>
          <a:xfrm rot="16200000">
            <a:off x="9882142" y="4668935"/>
            <a:ext cx="21760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Graphik" panose="020B0503030202060203" pitchFamily="34" charset="77"/>
              </a:rPr>
              <a:t>Relative change in stored elastic energy over a 40 mmHg pressurisation [%] </a:t>
            </a:r>
          </a:p>
        </p:txBody>
      </p:sp>
    </p:spTree>
    <p:extLst>
      <p:ext uri="{BB962C8B-B14F-4D97-AF65-F5344CB8AC3E}">
        <p14:creationId xmlns:p14="http://schemas.microsoft.com/office/powerpoint/2010/main" val="243937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35C75-F4C6-E6A8-0D8E-BFBB4B027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CF999DA-99B4-EAA3-B117-F59CFD4B09EC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08F186-E3DB-8F38-80D4-6A6CC61FB88D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A1E2D4AA-1D01-EEF1-06F1-E836AF7C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5FAD68-E753-CF98-EEE9-2D97F92E922E}"/>
              </a:ext>
            </a:extLst>
          </p:cNvPr>
          <p:cNvSpPr txBox="1"/>
          <p:nvPr/>
        </p:nvSpPr>
        <p:spPr>
          <a:xfrm>
            <a:off x="604345" y="1234439"/>
            <a:ext cx="8082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Thick- vs. thin-wall modelling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Experimental considerations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Constitutive modelling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17305-0FAF-F2A2-BCE2-8BA55546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B5C68DD-F171-062E-43A0-BE0A4ADB1D31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Constitutive equations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Strain energy density function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80CCCC-528D-517D-CF57-89123FCE365B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D50088B9-AFE0-D7EB-2296-62AA151D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C08FF-4050-4752-75C6-D306603A57B8}"/>
              </a:ext>
            </a:extLst>
          </p:cNvPr>
          <p:cNvSpPr txBox="1"/>
          <p:nvPr/>
        </p:nvSpPr>
        <p:spPr>
          <a:xfrm>
            <a:off x="1189265" y="1267057"/>
            <a:ext cx="98134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“Constitutive equation [...] is a relation between two or more physical quantities that is specific to a material […] and approximates its response to external stimuli”.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59462-EF07-ED00-2972-CAE861E04360}"/>
              </a:ext>
            </a:extLst>
          </p:cNvPr>
          <p:cNvSpPr txBox="1"/>
          <p:nvPr/>
        </p:nvSpPr>
        <p:spPr>
          <a:xfrm>
            <a:off x="9880311" y="2020021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BE29AA-2BB0-DBFF-D22C-D0CB7DFFE8CA}"/>
                  </a:ext>
                </a:extLst>
              </p:cNvPr>
              <p:cNvSpPr txBox="1"/>
              <p:nvPr/>
            </p:nvSpPr>
            <p:spPr>
              <a:xfrm>
                <a:off x="4694078" y="2454479"/>
                <a:ext cx="1386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BE29AA-2BB0-DBFF-D22C-D0CB7DFFE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78" y="2454479"/>
                <a:ext cx="1386598" cy="369332"/>
              </a:xfrm>
              <a:prstGeom prst="rect">
                <a:avLst/>
              </a:prstGeom>
              <a:blipFill>
                <a:blip r:embed="rId3"/>
                <a:stretch>
                  <a:fillRect l="-4545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1910D2D-9F38-C640-F39C-E66D69AA3829}"/>
              </a:ext>
            </a:extLst>
          </p:cNvPr>
          <p:cNvGrpSpPr/>
          <p:nvPr/>
        </p:nvGrpSpPr>
        <p:grpSpPr>
          <a:xfrm>
            <a:off x="871976" y="2768151"/>
            <a:ext cx="3850022" cy="1034278"/>
            <a:chOff x="871976" y="2935417"/>
            <a:chExt cx="3850022" cy="103427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7BAAC8-6476-59C2-DFC6-E99057BC7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040" y="2935417"/>
              <a:ext cx="895958" cy="398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977DD-0075-CE4B-24B5-B6AD18B871AC}"/>
                </a:ext>
              </a:extLst>
            </p:cNvPr>
            <p:cNvSpPr txBox="1"/>
            <p:nvPr/>
          </p:nvSpPr>
          <p:spPr>
            <a:xfrm>
              <a:off x="871976" y="3261809"/>
              <a:ext cx="35605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Strain energy density function</a:t>
              </a:r>
            </a:p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[Pa] = [J/m</a:t>
              </a:r>
              <a:r>
                <a:rPr lang="en-GB" sz="2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0E9118-F5B9-6A71-01A5-ADB03519A250}"/>
              </a:ext>
            </a:extLst>
          </p:cNvPr>
          <p:cNvGrpSpPr/>
          <p:nvPr/>
        </p:nvGrpSpPr>
        <p:grpSpPr>
          <a:xfrm>
            <a:off x="4249954" y="2819632"/>
            <a:ext cx="2310591" cy="1440265"/>
            <a:chOff x="4249954" y="2986898"/>
            <a:chExt cx="2310591" cy="14402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05D744-6B7F-0602-4A6E-E56CC020E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39" y="2986898"/>
              <a:ext cx="448384" cy="675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AF683D-7F67-CC81-3972-BAA7E3A1E74B}"/>
                </a:ext>
              </a:extLst>
            </p:cNvPr>
            <p:cNvSpPr txBox="1"/>
            <p:nvPr/>
          </p:nvSpPr>
          <p:spPr>
            <a:xfrm>
              <a:off x="4249954" y="3719277"/>
              <a:ext cx="2310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Right Cauchy-Green tensor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69D1E4-62A6-2171-81FC-4D4F969741D1}"/>
              </a:ext>
            </a:extLst>
          </p:cNvPr>
          <p:cNvGrpSpPr/>
          <p:nvPr/>
        </p:nvGrpSpPr>
        <p:grpSpPr>
          <a:xfrm>
            <a:off x="6005586" y="2405043"/>
            <a:ext cx="3902920" cy="1519738"/>
            <a:chOff x="6005586" y="2572309"/>
            <a:chExt cx="3902920" cy="151973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2DA86D4-995F-A0DB-267E-0B5EF50B886C}"/>
                </a:ext>
              </a:extLst>
            </p:cNvPr>
            <p:cNvGrpSpPr/>
            <p:nvPr/>
          </p:nvGrpSpPr>
          <p:grpSpPr>
            <a:xfrm>
              <a:off x="7256658" y="3028482"/>
              <a:ext cx="2651848" cy="1063565"/>
              <a:chOff x="7256658" y="3028482"/>
              <a:chExt cx="2651848" cy="1063565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64D801F-921F-1FC1-E159-2D45DB1E1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6658" y="3028482"/>
                <a:ext cx="697948" cy="4702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39322F-18BE-5A15-1435-D88E63C2BAAD}"/>
                  </a:ext>
                </a:extLst>
              </p:cNvPr>
              <p:cNvSpPr txBox="1"/>
              <p:nvPr/>
            </p:nvSpPr>
            <p:spPr>
              <a:xfrm>
                <a:off x="7597915" y="3384161"/>
                <a:ext cx="23105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Deformation gradient tensor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63C073-597C-7E3D-87D4-1E61C3456D8A}"/>
                    </a:ext>
                  </a:extLst>
                </p:cNvPr>
                <p:cNvSpPr txBox="1"/>
                <p:nvPr/>
              </p:nvSpPr>
              <p:spPr>
                <a:xfrm>
                  <a:off x="6005586" y="2572309"/>
                  <a:ext cx="1280529" cy="468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it-IT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63C073-597C-7E3D-87D4-1E61C3456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586" y="2572309"/>
                  <a:ext cx="1280529" cy="468205"/>
                </a:xfrm>
                <a:prstGeom prst="rect">
                  <a:avLst/>
                </a:prstGeom>
                <a:blipFill>
                  <a:blip r:embed="rId4"/>
                  <a:stretch>
                    <a:fillRect r="-21569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C64FAC-5296-D789-E3BE-8EA0BAA11B6A}"/>
              </a:ext>
            </a:extLst>
          </p:cNvPr>
          <p:cNvGrpSpPr/>
          <p:nvPr/>
        </p:nvGrpSpPr>
        <p:grpSpPr>
          <a:xfrm>
            <a:off x="1189263" y="4337007"/>
            <a:ext cx="6007399" cy="1834396"/>
            <a:chOff x="1189263" y="4337007"/>
            <a:chExt cx="6007399" cy="183439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0530A17-1642-E6E7-7385-B4330A1924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7387" y="4902061"/>
              <a:ext cx="3609275" cy="1269342"/>
              <a:chOff x="3223196" y="1911446"/>
              <a:chExt cx="5047426" cy="1775100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1510CFD-E764-13A9-4A7A-7F351D6ECFF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249922" y="1911446"/>
                <a:ext cx="596986" cy="211939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106C185-487B-D04E-ACD8-80C5E90A4E5D}"/>
                  </a:ext>
                </a:extLst>
              </p:cNvPr>
              <p:cNvGrpSpPr/>
              <p:nvPr/>
            </p:nvGrpSpPr>
            <p:grpSpPr>
              <a:xfrm>
                <a:off x="4192575" y="2004516"/>
                <a:ext cx="2955824" cy="1682030"/>
                <a:chOff x="583453" y="1762976"/>
                <a:chExt cx="2955824" cy="1682030"/>
              </a:xfrm>
            </p:grpSpPr>
            <p:sp>
              <p:nvSpPr>
                <p:cNvPr id="50" name="Can 49">
                  <a:extLst>
                    <a:ext uri="{FF2B5EF4-FFF2-40B4-BE49-F238E27FC236}">
                      <a16:creationId xmlns:a16="http://schemas.microsoft.com/office/drawing/2014/main" id="{3539FA48-1F28-A488-6946-88A46FAB5A4B}"/>
                    </a:ext>
                  </a:extLst>
                </p:cNvPr>
                <p:cNvSpPr/>
                <p:nvPr/>
              </p:nvSpPr>
              <p:spPr>
                <a:xfrm rot="15027985">
                  <a:off x="1323008" y="1023421"/>
                  <a:ext cx="1476714" cy="2955824"/>
                </a:xfrm>
                <a:prstGeom prst="can">
                  <a:avLst>
                    <a:gd name="adj" fmla="val 69298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0DCDA71-E59C-5D43-F5FC-EAB5C44558E1}"/>
                    </a:ext>
                  </a:extLst>
                </p:cNvPr>
                <p:cNvSpPr/>
                <p:nvPr/>
              </p:nvSpPr>
              <p:spPr>
                <a:xfrm rot="20366333">
                  <a:off x="752094" y="2214425"/>
                  <a:ext cx="788862" cy="1230581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DFD3E9D-BA01-1453-F1F4-446B180749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647" y="2511646"/>
                <a:ext cx="0" cy="248230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642B55D-676D-53EC-EB94-A1BD007DFD7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3562909" y="3294210"/>
                <a:ext cx="612899" cy="217588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24D156F-6670-4823-0C9A-E5312D32C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647" y="3364502"/>
                <a:ext cx="0" cy="248230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A4FDB2C-3758-6A7D-8F09-56CD6124FC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6420" y="2910665"/>
                <a:ext cx="194954" cy="68791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59D4E9E-0576-548D-FF05-87A4EB93C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5082" y="3162771"/>
                <a:ext cx="194954" cy="68791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6C1E356-C7FD-A7A2-A3CC-B19324A1D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3897" y="2580083"/>
                <a:ext cx="149040" cy="229580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CCB9777-D3B1-E163-8E80-F51EB3A25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5082" y="3363695"/>
                <a:ext cx="103264" cy="198905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B828E4F-A396-BE40-1669-2C00AE4BC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2705" y="2809663"/>
                <a:ext cx="165401" cy="101002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A3D6579-8EDA-9217-488C-E424558EC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4933" y="3176715"/>
                <a:ext cx="138004" cy="137193"/>
              </a:xfrm>
              <a:prstGeom prst="straightConnector1">
                <a:avLst/>
              </a:prstGeom>
              <a:ln w="19050" cap="rnd">
                <a:solidFill>
                  <a:schemeClr val="bg1"/>
                </a:solidFill>
                <a:round/>
                <a:tailEnd type="triangle" w="lg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EF51EBC-3C55-FA40-46B9-082AED4FE41F}"/>
                      </a:ext>
                    </a:extLst>
                  </p:cNvPr>
                  <p:cNvSpPr txBox="1"/>
                  <p:nvPr/>
                </p:nvSpPr>
                <p:spPr>
                  <a:xfrm>
                    <a:off x="4506408" y="2740831"/>
                    <a:ext cx="405752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EF51EBC-3C55-FA40-46B9-082AED4FE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6408" y="2740831"/>
                    <a:ext cx="405752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6667" b="-291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4FCA298-DCA2-C77F-4D1A-0665E5279584}"/>
                      </a:ext>
                    </a:extLst>
                  </p:cNvPr>
                  <p:cNvSpPr txBox="1"/>
                  <p:nvPr/>
                </p:nvSpPr>
                <p:spPr>
                  <a:xfrm>
                    <a:off x="3223196" y="2925865"/>
                    <a:ext cx="518738" cy="5164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4FCA298-DCA2-C77F-4D1A-0665E52795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3196" y="2925865"/>
                    <a:ext cx="518738" cy="5164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1B32199-CCF1-BD90-FFF4-CF21FE37F24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3907" y="1941313"/>
                    <a:ext cx="546715" cy="5595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1B32199-CCF1-BD90-FFF4-CF21FE37F2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3907" y="1941313"/>
                    <a:ext cx="546715" cy="5595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0704631-73FD-EC7F-4C3A-E7914CFD345B}"/>
                </a:ext>
              </a:extLst>
            </p:cNvPr>
            <p:cNvGrpSpPr/>
            <p:nvPr/>
          </p:nvGrpSpPr>
          <p:grpSpPr>
            <a:xfrm>
              <a:off x="1189263" y="5162516"/>
              <a:ext cx="1165762" cy="760814"/>
              <a:chOff x="1981686" y="5162069"/>
              <a:chExt cx="1165762" cy="760814"/>
            </a:xfrm>
          </p:grpSpPr>
          <p:sp>
            <p:nvSpPr>
              <p:cNvPr id="52" name="Can 51">
                <a:extLst>
                  <a:ext uri="{FF2B5EF4-FFF2-40B4-BE49-F238E27FC236}">
                    <a16:creationId xmlns:a16="http://schemas.microsoft.com/office/drawing/2014/main" id="{9763CC0F-F346-5201-8661-FFB0E9A8819B}"/>
                  </a:ext>
                </a:extLst>
              </p:cNvPr>
              <p:cNvSpPr/>
              <p:nvPr/>
            </p:nvSpPr>
            <p:spPr>
              <a:xfrm rot="15027985">
                <a:off x="2184160" y="4959595"/>
                <a:ext cx="760814" cy="1165762"/>
              </a:xfrm>
              <a:prstGeom prst="can">
                <a:avLst>
                  <a:gd name="adj" fmla="val 69298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DAED3A4-9792-93EE-D620-E9ECEE372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366333">
                <a:off x="2089761" y="5395605"/>
                <a:ext cx="323085" cy="5040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F547AAA-315F-3413-CC1C-11AD39AC9F8E}"/>
                </a:ext>
              </a:extLst>
            </p:cNvPr>
            <p:cNvSpPr/>
            <p:nvPr/>
          </p:nvSpPr>
          <p:spPr>
            <a:xfrm>
              <a:off x="2443942" y="4737117"/>
              <a:ext cx="1928553" cy="300396"/>
            </a:xfrm>
            <a:custGeom>
              <a:avLst/>
              <a:gdLst>
                <a:gd name="connsiteX0" fmla="*/ 0 w 1928553"/>
                <a:gd name="connsiteY0" fmla="*/ 300396 h 300396"/>
                <a:gd name="connsiteX1" fmla="*/ 798022 w 1928553"/>
                <a:gd name="connsiteY1" fmla="*/ 1138 h 300396"/>
                <a:gd name="connsiteX2" fmla="*/ 1928553 w 1928553"/>
                <a:gd name="connsiteY2" fmla="*/ 217268 h 3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553" h="300396">
                  <a:moveTo>
                    <a:pt x="0" y="300396"/>
                  </a:moveTo>
                  <a:cubicBezTo>
                    <a:pt x="238298" y="157694"/>
                    <a:pt x="476597" y="14993"/>
                    <a:pt x="798022" y="1138"/>
                  </a:cubicBezTo>
                  <a:cubicBezTo>
                    <a:pt x="1119447" y="-12717"/>
                    <a:pt x="1524000" y="102275"/>
                    <a:pt x="1928553" y="217268"/>
                  </a:cubicBezTo>
                </a:path>
              </a:pathLst>
            </a:custGeom>
            <a:ln w="38100" cap="rnd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120E32C-A154-1AB4-B5F4-B18D5F93611A}"/>
                    </a:ext>
                  </a:extLst>
                </p:cNvPr>
                <p:cNvSpPr txBox="1"/>
                <p:nvPr/>
              </p:nvSpPr>
              <p:spPr>
                <a:xfrm>
                  <a:off x="3014348" y="4337007"/>
                  <a:ext cx="6143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120E32C-A154-1AB4-B5F4-B18D5F936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348" y="4337007"/>
                  <a:ext cx="614369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66958E-3371-B516-42E9-738724A65B8F}"/>
                  </a:ext>
                </a:extLst>
              </p:cNvPr>
              <p:cNvSpPr txBox="1"/>
              <p:nvPr/>
            </p:nvSpPr>
            <p:spPr>
              <a:xfrm>
                <a:off x="8062966" y="4682614"/>
                <a:ext cx="3199766" cy="1173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40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sz="2400" b="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40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40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40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66958E-3371-B516-42E9-738724A6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966" y="4682614"/>
                <a:ext cx="3199766" cy="1173270"/>
              </a:xfrm>
              <a:prstGeom prst="rect">
                <a:avLst/>
              </a:prstGeom>
              <a:blipFill>
                <a:blip r:embed="rId9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B62447D-6920-1E3D-5752-1D5639437340}"/>
              </a:ext>
            </a:extLst>
          </p:cNvPr>
          <p:cNvSpPr txBox="1"/>
          <p:nvPr/>
        </p:nvSpPr>
        <p:spPr>
          <a:xfrm>
            <a:off x="8913439" y="5945448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directions</a:t>
            </a:r>
          </a:p>
          <a:p>
            <a:pPr algn="ctr"/>
            <a:r>
              <a:rPr lang="en-GB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1FAE50-0335-52EE-7681-0E074896530D}"/>
              </a:ext>
            </a:extLst>
          </p:cNvPr>
          <p:cNvGrpSpPr/>
          <p:nvPr/>
        </p:nvGrpSpPr>
        <p:grpSpPr>
          <a:xfrm>
            <a:off x="7873742" y="4313282"/>
            <a:ext cx="3294079" cy="1548353"/>
            <a:chOff x="7873742" y="4313282"/>
            <a:chExt cx="3294079" cy="1548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0C2B401-9D5E-CCBC-9FA6-D482E29F84B0}"/>
                    </a:ext>
                  </a:extLst>
                </p:cNvPr>
                <p:cNvSpPr txBox="1"/>
                <p:nvPr/>
              </p:nvSpPr>
              <p:spPr>
                <a:xfrm>
                  <a:off x="7873742" y="4688365"/>
                  <a:ext cx="3199766" cy="1173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it-IT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it-IT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sz="24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it-IT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0C2B401-9D5E-CCBC-9FA6-D482E29F8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742" y="4688365"/>
                  <a:ext cx="3199766" cy="1173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EBB907-6B00-5646-2472-D44FC07D3831}"/>
                </a:ext>
              </a:extLst>
            </p:cNvPr>
            <p:cNvSpPr txBox="1"/>
            <p:nvPr/>
          </p:nvSpPr>
          <p:spPr>
            <a:xfrm>
              <a:off x="8559415" y="4313282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Orthotropic deformation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8BB355-D878-FD06-2AC5-BA2DF680081C}"/>
              </a:ext>
            </a:extLst>
          </p:cNvPr>
          <p:cNvGrpSpPr/>
          <p:nvPr/>
        </p:nvGrpSpPr>
        <p:grpSpPr>
          <a:xfrm>
            <a:off x="462772" y="3885302"/>
            <a:ext cx="1442462" cy="1181591"/>
            <a:chOff x="3045197" y="908469"/>
            <a:chExt cx="1442462" cy="1181591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08215A-3668-2ECD-EDB2-0FD75B7CF1CD}"/>
                </a:ext>
              </a:extLst>
            </p:cNvPr>
            <p:cNvCxnSpPr/>
            <p:nvPr/>
          </p:nvCxnSpPr>
          <p:spPr>
            <a:xfrm flipV="1">
              <a:off x="3691538" y="1173917"/>
              <a:ext cx="0" cy="58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77F17C0-875B-7326-13EE-2339FE13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538" y="1593831"/>
              <a:ext cx="482302" cy="16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276807A-6F98-9D08-A726-D51DA17FC96D}"/>
                </a:ext>
              </a:extLst>
            </p:cNvPr>
            <p:cNvSpPr>
              <a:spLocks noChangeAspect="1"/>
            </p:cNvSpPr>
            <p:nvPr/>
          </p:nvSpPr>
          <p:spPr>
            <a:xfrm rot="19919282">
              <a:off x="3487704" y="1478060"/>
              <a:ext cx="457349" cy="612000"/>
            </a:xfrm>
            <a:prstGeom prst="arc">
              <a:avLst>
                <a:gd name="adj1" fmla="val 17797072"/>
                <a:gd name="adj2" fmla="val 1437904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2438F74-28B0-400C-BA4C-78F1D30E9047}"/>
                    </a:ext>
                  </a:extLst>
                </p:cNvPr>
                <p:cNvSpPr txBox="1"/>
                <p:nvPr/>
              </p:nvSpPr>
              <p:spPr>
                <a:xfrm>
                  <a:off x="3385537" y="908469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2438F74-28B0-400C-BA4C-78F1D30E9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537" y="908469"/>
                  <a:ext cx="368242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6061" r="-23333" b="-242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2ADBD4-6371-7421-B5F3-6422C17BD5E0}"/>
                    </a:ext>
                  </a:extLst>
                </p:cNvPr>
                <p:cNvSpPr txBox="1"/>
                <p:nvPr/>
              </p:nvSpPr>
              <p:spPr>
                <a:xfrm>
                  <a:off x="4119417" y="1453662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92ADBD4-6371-7421-B5F3-6422C17BD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417" y="1453662"/>
                  <a:ext cx="368242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6061" r="-19355" b="-242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2ACA314-6A10-AA26-451B-7B015A2F422E}"/>
                    </a:ext>
                  </a:extLst>
                </p:cNvPr>
                <p:cNvSpPr txBox="1"/>
                <p:nvPr/>
              </p:nvSpPr>
              <p:spPr>
                <a:xfrm>
                  <a:off x="3045197" y="1598608"/>
                  <a:ext cx="3925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2ACA314-6A10-AA26-451B-7B015A2F4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197" y="1598608"/>
                  <a:ext cx="392543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9375" r="-21875" b="-28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21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59" grpId="0"/>
      <p:bldP spid="59" grpId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3018-F5F4-59D1-C5B9-BA39AC889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593B042-1610-1705-C8F2-41DD7EC3972C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951586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Constitutive equations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Linking energy to measurable quantities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70FD37-E41C-5B3A-B232-DBB2966C50AA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79AB7BE7-3A84-D81B-B7BD-DABF8CD1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BF791-882D-E0FE-FEB8-B42CFD2F79EB}"/>
                  </a:ext>
                </a:extLst>
              </p:cNvPr>
              <p:cNvSpPr txBox="1"/>
              <p:nvPr/>
            </p:nvSpPr>
            <p:spPr>
              <a:xfrm>
                <a:off x="4694078" y="1329876"/>
                <a:ext cx="1386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BF791-882D-E0FE-FEB8-B42CFD2F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78" y="1329876"/>
                <a:ext cx="1386598" cy="369332"/>
              </a:xfrm>
              <a:prstGeom prst="rect">
                <a:avLst/>
              </a:prstGeom>
              <a:blipFill>
                <a:blip r:embed="rId3"/>
                <a:stretch>
                  <a:fillRect l="-4545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C6BF690-A84E-BFDD-DF99-2FF50DD7634E}"/>
              </a:ext>
            </a:extLst>
          </p:cNvPr>
          <p:cNvGrpSpPr/>
          <p:nvPr/>
        </p:nvGrpSpPr>
        <p:grpSpPr>
          <a:xfrm>
            <a:off x="871976" y="1643548"/>
            <a:ext cx="3850022" cy="1034278"/>
            <a:chOff x="871976" y="2935417"/>
            <a:chExt cx="3850022" cy="103427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E9B625-AD01-541A-3B72-E82FC4479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6040" y="2935417"/>
              <a:ext cx="895958" cy="3985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9D7AC3-6D36-4F18-75DE-E275E53ECAA0}"/>
                </a:ext>
              </a:extLst>
            </p:cNvPr>
            <p:cNvSpPr txBox="1"/>
            <p:nvPr/>
          </p:nvSpPr>
          <p:spPr>
            <a:xfrm>
              <a:off x="871976" y="3261809"/>
              <a:ext cx="35605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Strain energy density function</a:t>
              </a:r>
            </a:p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[Pa] = [J/m</a:t>
              </a:r>
              <a:r>
                <a:rPr lang="en-GB" sz="2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38442B-D28B-FD36-FC76-B9AA688A62C4}"/>
              </a:ext>
            </a:extLst>
          </p:cNvPr>
          <p:cNvGrpSpPr/>
          <p:nvPr/>
        </p:nvGrpSpPr>
        <p:grpSpPr>
          <a:xfrm>
            <a:off x="4249954" y="1695029"/>
            <a:ext cx="2310591" cy="1440265"/>
            <a:chOff x="4249954" y="2986898"/>
            <a:chExt cx="2310591" cy="14402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39C612A-863A-CF21-B70C-BB1EB4D128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39" y="2986898"/>
              <a:ext cx="448384" cy="675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99B341-9E52-3562-E079-5053183D0C09}"/>
                </a:ext>
              </a:extLst>
            </p:cNvPr>
            <p:cNvSpPr txBox="1"/>
            <p:nvPr/>
          </p:nvSpPr>
          <p:spPr>
            <a:xfrm>
              <a:off x="4249954" y="3719277"/>
              <a:ext cx="2310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Right Cauchy-Green tensor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B7717C-C6F5-E84D-320D-0C13075B0092}"/>
              </a:ext>
            </a:extLst>
          </p:cNvPr>
          <p:cNvGrpSpPr/>
          <p:nvPr/>
        </p:nvGrpSpPr>
        <p:grpSpPr>
          <a:xfrm>
            <a:off x="6005586" y="1280440"/>
            <a:ext cx="3912674" cy="1527568"/>
            <a:chOff x="6005586" y="2572309"/>
            <a:chExt cx="3912674" cy="152756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E2BA771-9F85-EA0E-FBC2-4DA9985E44F5}"/>
                </a:ext>
              </a:extLst>
            </p:cNvPr>
            <p:cNvGrpSpPr/>
            <p:nvPr/>
          </p:nvGrpSpPr>
          <p:grpSpPr>
            <a:xfrm>
              <a:off x="7256658" y="3028482"/>
              <a:ext cx="2661602" cy="1071395"/>
              <a:chOff x="7256658" y="3028482"/>
              <a:chExt cx="2661602" cy="1071395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C8A62C8-F93B-A860-BDBA-A80B39CDB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6658" y="3028482"/>
                <a:ext cx="697948" cy="4702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F7E707-C9E4-09D0-3127-CD3C3C0C02B9}"/>
                  </a:ext>
                </a:extLst>
              </p:cNvPr>
              <p:cNvSpPr txBox="1"/>
              <p:nvPr/>
            </p:nvSpPr>
            <p:spPr>
              <a:xfrm>
                <a:off x="7607669" y="3391991"/>
                <a:ext cx="23105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Deformation gradient tensor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EA78BA-4271-CACD-12B3-477B059E72FD}"/>
                    </a:ext>
                  </a:extLst>
                </p:cNvPr>
                <p:cNvSpPr txBox="1"/>
                <p:nvPr/>
              </p:nvSpPr>
              <p:spPr>
                <a:xfrm>
                  <a:off x="6005586" y="2572309"/>
                  <a:ext cx="1280529" cy="468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it-IT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EA78BA-4271-CACD-12B3-477B059E7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586" y="2572309"/>
                  <a:ext cx="1280529" cy="468205"/>
                </a:xfrm>
                <a:prstGeom prst="rect">
                  <a:avLst/>
                </a:prstGeom>
                <a:blipFill>
                  <a:blip r:embed="rId4"/>
                  <a:stretch>
                    <a:fillRect r="-21569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26986-BECC-E1B4-4C0E-0A53D4B5DB4A}"/>
              </a:ext>
            </a:extLst>
          </p:cNvPr>
          <p:cNvGrpSpPr/>
          <p:nvPr/>
        </p:nvGrpSpPr>
        <p:grpSpPr>
          <a:xfrm>
            <a:off x="1179892" y="4414661"/>
            <a:ext cx="5804840" cy="1495605"/>
            <a:chOff x="1179892" y="4414661"/>
            <a:chExt cx="5804840" cy="1495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E339CD5-021A-FDA4-928F-092600EAD21A}"/>
                    </a:ext>
                  </a:extLst>
                </p:cNvPr>
                <p:cNvSpPr txBox="1"/>
                <p:nvPr/>
              </p:nvSpPr>
              <p:spPr>
                <a:xfrm>
                  <a:off x="4158381" y="4414661"/>
                  <a:ext cx="2826351" cy="550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sz="2400" b="1" i="0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f>
                        <m:fPr>
                          <m:ctrlPr>
                            <a:rPr lang="it-IT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1" i="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den>
                      </m:f>
                    </m:oMath>
                  </a14:m>
                  <a:r>
                    <a:rPr lang="it-IT" sz="24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E339CD5-021A-FDA4-928F-092600EAD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381" y="4414661"/>
                  <a:ext cx="2826351" cy="550407"/>
                </a:xfrm>
                <a:prstGeom prst="rect">
                  <a:avLst/>
                </a:prstGeom>
                <a:blipFill>
                  <a:blip r:embed="rId5"/>
                  <a:stretch>
                    <a:fillRect l="-2679" r="-893" b="-159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802F76F-4785-0CD8-FC68-539123811514}"/>
                </a:ext>
              </a:extLst>
            </p:cNvPr>
            <p:cNvGrpSpPr/>
            <p:nvPr/>
          </p:nvGrpSpPr>
          <p:grpSpPr>
            <a:xfrm>
              <a:off x="1179892" y="4965068"/>
              <a:ext cx="2928394" cy="945198"/>
              <a:chOff x="1235266" y="3013987"/>
              <a:chExt cx="2928394" cy="945198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5F55A9C-50DC-A45B-37E2-5397437984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26040" y="3013987"/>
                <a:ext cx="337620" cy="3200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C6C958-417E-A657-CBF2-AD7635EB8912}"/>
                  </a:ext>
                </a:extLst>
              </p:cNvPr>
              <p:cNvSpPr txBox="1"/>
              <p:nvPr/>
            </p:nvSpPr>
            <p:spPr>
              <a:xfrm>
                <a:off x="1235266" y="3251299"/>
                <a:ext cx="25907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Cauchy stress tensor</a:t>
                </a:r>
              </a:p>
              <a:p>
                <a:pPr algn="ctr"/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[Pa]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9D0DB2-9246-252E-A67C-2FF1E310E717}"/>
              </a:ext>
            </a:extLst>
          </p:cNvPr>
          <p:cNvGrpSpPr/>
          <p:nvPr/>
        </p:nvGrpSpPr>
        <p:grpSpPr>
          <a:xfrm>
            <a:off x="7236515" y="3341508"/>
            <a:ext cx="3187421" cy="2526911"/>
            <a:chOff x="7236515" y="3341508"/>
            <a:chExt cx="3187421" cy="2526911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D381B1D-9181-E5A7-E361-FC371B20F555}"/>
                </a:ext>
              </a:extLst>
            </p:cNvPr>
            <p:cNvSpPr/>
            <p:nvPr/>
          </p:nvSpPr>
          <p:spPr>
            <a:xfrm>
              <a:off x="7236515" y="3643067"/>
              <a:ext cx="337619" cy="2090230"/>
            </a:xfrm>
            <a:prstGeom prst="leftBrace">
              <a:avLst>
                <a:gd name="adj1" fmla="val 48803"/>
                <a:gd name="adj2" fmla="val 50000"/>
              </a:avLst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9F2D260-6FD9-59F7-48F0-55F204D014DC}"/>
                    </a:ext>
                  </a:extLst>
                </p:cNvPr>
                <p:cNvSpPr txBox="1"/>
                <p:nvPr/>
              </p:nvSpPr>
              <p:spPr>
                <a:xfrm>
                  <a:off x="7800846" y="3341508"/>
                  <a:ext cx="2566279" cy="658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it-IT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1" i="0" smtClean="0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9F2D260-6FD9-59F7-48F0-55F204D01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0846" y="3341508"/>
                  <a:ext cx="2566279" cy="658642"/>
                </a:xfrm>
                <a:prstGeom prst="rect">
                  <a:avLst/>
                </a:prstGeom>
                <a:blipFill>
                  <a:blip r:embed="rId6"/>
                  <a:stretch>
                    <a:fillRect l="-985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460152-001C-044A-31A4-F7330D0B5FCD}"/>
                    </a:ext>
                  </a:extLst>
                </p:cNvPr>
                <p:cNvSpPr txBox="1"/>
                <p:nvPr/>
              </p:nvSpPr>
              <p:spPr>
                <a:xfrm>
                  <a:off x="7800846" y="4318563"/>
                  <a:ext cx="2623090" cy="681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𝜃𝜃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it-IT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1" i="0" smtClean="0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460152-001C-044A-31A4-F7330D0B5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0846" y="4318563"/>
                  <a:ext cx="2623090" cy="681725"/>
                </a:xfrm>
                <a:prstGeom prst="rect">
                  <a:avLst/>
                </a:prstGeom>
                <a:blipFill>
                  <a:blip r:embed="rId7"/>
                  <a:stretch>
                    <a:fillRect l="-966" r="-483" b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F808E1-5F52-8E98-C35B-A58DFC86A56B}"/>
                    </a:ext>
                  </a:extLst>
                </p:cNvPr>
                <p:cNvSpPr txBox="1"/>
                <p:nvPr/>
              </p:nvSpPr>
              <p:spPr>
                <a:xfrm>
                  <a:off x="7800845" y="5220806"/>
                  <a:ext cx="2564292" cy="647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it-IT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1" i="0" smtClean="0"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F808E1-5F52-8E98-C35B-A58DFC86A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0845" y="5220806"/>
                  <a:ext cx="2564292" cy="647613"/>
                </a:xfrm>
                <a:prstGeom prst="rect">
                  <a:avLst/>
                </a:prstGeom>
                <a:blipFill>
                  <a:blip r:embed="rId8"/>
                  <a:stretch>
                    <a:fillRect l="-985" b="-566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4F1BA7-0419-C3B7-1131-B4863951D872}"/>
              </a:ext>
            </a:extLst>
          </p:cNvPr>
          <p:cNvGrpSpPr/>
          <p:nvPr/>
        </p:nvGrpSpPr>
        <p:grpSpPr>
          <a:xfrm>
            <a:off x="3628616" y="4964469"/>
            <a:ext cx="2366353" cy="1077770"/>
            <a:chOff x="3628616" y="4964469"/>
            <a:chExt cx="2366353" cy="10777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A07B97-B89B-28FC-42C8-B4ADDE86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7327" y="4964469"/>
              <a:ext cx="142796" cy="5918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6892BF-2260-33C0-6D4C-C8F7B3AE3CA6}"/>
                </a:ext>
              </a:extLst>
            </p:cNvPr>
            <p:cNvSpPr txBox="1"/>
            <p:nvPr/>
          </p:nvSpPr>
          <p:spPr>
            <a:xfrm>
              <a:off x="3628616" y="5642129"/>
              <a:ext cx="2366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Lagrange multiplier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59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A18C5-8400-48DD-51C2-7C5E360E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12C820-A8C4-F532-D6AD-EE908DAAA824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Equilibrium equations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E597F4-151B-0F03-DFBC-0B07040B3445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6573D6ED-F9B9-3495-4DEB-BA3866BE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F9A120F-1F4F-DFF5-6DB4-BAEF69FBBC15}"/>
                  </a:ext>
                </a:extLst>
              </p:cNvPr>
              <p:cNvSpPr txBox="1"/>
              <p:nvPr/>
            </p:nvSpPr>
            <p:spPr>
              <a:xfrm>
                <a:off x="6932787" y="4368121"/>
                <a:ext cx="4468852" cy="846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sup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𝜃𝜃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F9A120F-1F4F-DFF5-6DB4-BAEF69FB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87" y="4368121"/>
                <a:ext cx="4468852" cy="846194"/>
              </a:xfrm>
              <a:prstGeom prst="rect">
                <a:avLst/>
              </a:prstGeom>
              <a:blipFill>
                <a:blip r:embed="rId3"/>
                <a:stretch>
                  <a:fillRect l="-8215" t="-185075" b="-261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7C93A21-BF5E-CDF1-FB4A-1A95CD8A3F0E}"/>
              </a:ext>
            </a:extLst>
          </p:cNvPr>
          <p:cNvGrpSpPr>
            <a:grpSpLocks noChangeAspect="1"/>
          </p:cNvGrpSpPr>
          <p:nvPr/>
        </p:nvGrpSpPr>
        <p:grpSpPr>
          <a:xfrm>
            <a:off x="661271" y="3063950"/>
            <a:ext cx="5334575" cy="2005878"/>
            <a:chOff x="3349042" y="1911446"/>
            <a:chExt cx="4720827" cy="1775100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6DE36FC-7723-4C45-10F4-1978610DC05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249922" y="1911446"/>
              <a:ext cx="596986" cy="211939"/>
            </a:xfrm>
            <a:prstGeom prst="straightConnector1">
              <a:avLst/>
            </a:prstGeom>
            <a:ln w="47625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9BC3FDA-FC63-2D39-911B-C6125EFD55B4}"/>
                </a:ext>
              </a:extLst>
            </p:cNvPr>
            <p:cNvGrpSpPr/>
            <p:nvPr/>
          </p:nvGrpSpPr>
          <p:grpSpPr>
            <a:xfrm>
              <a:off x="4192575" y="2004516"/>
              <a:ext cx="2955824" cy="1682030"/>
              <a:chOff x="583453" y="1762976"/>
              <a:chExt cx="2955824" cy="1682030"/>
            </a:xfrm>
          </p:grpSpPr>
          <p:sp>
            <p:nvSpPr>
              <p:cNvPr id="5" name="Can 4">
                <a:extLst>
                  <a:ext uri="{FF2B5EF4-FFF2-40B4-BE49-F238E27FC236}">
                    <a16:creationId xmlns:a16="http://schemas.microsoft.com/office/drawing/2014/main" id="{0B002EBC-4FBC-FCAA-540A-6153EEC296A8}"/>
                  </a:ext>
                </a:extLst>
              </p:cNvPr>
              <p:cNvSpPr/>
              <p:nvPr/>
            </p:nvSpPr>
            <p:spPr>
              <a:xfrm rot="15027985">
                <a:off x="1323008" y="1023421"/>
                <a:ext cx="1476714" cy="2955824"/>
              </a:xfrm>
              <a:prstGeom prst="can">
                <a:avLst>
                  <a:gd name="adj" fmla="val 69298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BF1DF26-7965-85D9-1ED2-0FD1126371B0}"/>
                  </a:ext>
                </a:extLst>
              </p:cNvPr>
              <p:cNvSpPr/>
              <p:nvPr/>
            </p:nvSpPr>
            <p:spPr>
              <a:xfrm rot="20366333">
                <a:off x="752094" y="2214425"/>
                <a:ext cx="788862" cy="1230581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E40D00C-BDBC-E22C-1385-4F91F17B9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47" y="2511646"/>
              <a:ext cx="0" cy="248230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0724B38-F93A-83E5-EB08-8337F51A61C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62909" y="3294210"/>
              <a:ext cx="612899" cy="217588"/>
            </a:xfrm>
            <a:prstGeom prst="straightConnector1">
              <a:avLst/>
            </a:prstGeom>
            <a:ln w="47625" cap="rnd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DF9924A-E6DF-3BB9-6858-D169B96B07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5647" y="3364502"/>
              <a:ext cx="0" cy="248230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E551088-BB41-42F3-CB60-8F3EDF22B1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20" y="2910665"/>
              <a:ext cx="194954" cy="68791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E81C19B-5640-0CD3-E81A-B3857C50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2" y="3162771"/>
              <a:ext cx="194954" cy="68791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E80A2FD-2628-2B0C-8656-3771D4216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3897" y="2580083"/>
              <a:ext cx="149040" cy="229580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6BE1386-CB1E-9EBE-BD29-A9CBD6403A2C}"/>
                </a:ext>
              </a:extLst>
            </p:cNvPr>
            <p:cNvCxnSpPr>
              <a:cxnSpLocks/>
            </p:cNvCxnSpPr>
            <p:nvPr/>
          </p:nvCxnSpPr>
          <p:spPr>
            <a:xfrm>
              <a:off x="4945082" y="3363695"/>
              <a:ext cx="103264" cy="198905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B4DAEEC-2B5A-28FC-AA74-419BF951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2705" y="2809663"/>
              <a:ext cx="165401" cy="101002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955A454-176E-F245-4F7C-69818D9A9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933" y="3176715"/>
              <a:ext cx="138004" cy="137193"/>
            </a:xfrm>
            <a:prstGeom prst="straightConnector1">
              <a:avLst/>
            </a:prstGeom>
            <a:ln w="19050" cap="rnd">
              <a:solidFill>
                <a:schemeClr val="bg1"/>
              </a:solidFill>
              <a:round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8A89370-C9D3-3D47-A68C-023F2931747C}"/>
                    </a:ext>
                  </a:extLst>
                </p:cNvPr>
                <p:cNvSpPr txBox="1"/>
                <p:nvPr/>
              </p:nvSpPr>
              <p:spPr>
                <a:xfrm>
                  <a:off x="4561239" y="2871200"/>
                  <a:ext cx="393854" cy="354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8A89370-C9D3-3D47-A68C-023F2931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239" y="2871200"/>
                  <a:ext cx="393854" cy="354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35EE870-EDC2-DEEE-EDBB-BB7675A96BC5}"/>
                    </a:ext>
                  </a:extLst>
                </p:cNvPr>
                <p:cNvSpPr txBox="1"/>
                <p:nvPr/>
              </p:nvSpPr>
              <p:spPr>
                <a:xfrm>
                  <a:off x="3349042" y="3037112"/>
                  <a:ext cx="345962" cy="354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35EE870-EDC2-DEEE-EDBB-BB7675A96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9042" y="3037112"/>
                  <a:ext cx="345962" cy="354077"/>
                </a:xfrm>
                <a:prstGeom prst="rect">
                  <a:avLst/>
                </a:prstGeom>
                <a:blipFill>
                  <a:blip r:embed="rId5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214175EE-AC23-CC88-043B-30F1D850F968}"/>
                    </a:ext>
                  </a:extLst>
                </p:cNvPr>
                <p:cNvSpPr txBox="1"/>
                <p:nvPr/>
              </p:nvSpPr>
              <p:spPr>
                <a:xfrm>
                  <a:off x="7723907" y="1941313"/>
                  <a:ext cx="345962" cy="354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214175EE-AC23-CC88-043B-30F1D850F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3907" y="1941313"/>
                  <a:ext cx="345962" cy="354077"/>
                </a:xfrm>
                <a:prstGeom prst="rect">
                  <a:avLst/>
                </a:prstGeom>
                <a:blipFill>
                  <a:blip r:embed="rId6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4F051C6-4847-662B-EA49-71C2F6A7710A}"/>
              </a:ext>
            </a:extLst>
          </p:cNvPr>
          <p:cNvGrpSpPr/>
          <p:nvPr/>
        </p:nvGrpSpPr>
        <p:grpSpPr>
          <a:xfrm>
            <a:off x="1242862" y="1728938"/>
            <a:ext cx="1442462" cy="1181591"/>
            <a:chOff x="3045197" y="908469"/>
            <a:chExt cx="1442462" cy="1181591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7CACF15-420B-E12E-BB53-F1FCA6253E5A}"/>
                </a:ext>
              </a:extLst>
            </p:cNvPr>
            <p:cNvCxnSpPr/>
            <p:nvPr/>
          </p:nvCxnSpPr>
          <p:spPr>
            <a:xfrm flipV="1">
              <a:off x="3691538" y="1173917"/>
              <a:ext cx="0" cy="58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65313B7-C47C-37CB-2B46-8587BCD4F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538" y="1593831"/>
              <a:ext cx="482302" cy="16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DD8233D-C73B-8129-8F98-2D858DF307C6}"/>
                </a:ext>
              </a:extLst>
            </p:cNvPr>
            <p:cNvSpPr>
              <a:spLocks noChangeAspect="1"/>
            </p:cNvSpPr>
            <p:nvPr/>
          </p:nvSpPr>
          <p:spPr>
            <a:xfrm rot="19919282">
              <a:off x="3487704" y="1478060"/>
              <a:ext cx="457349" cy="612000"/>
            </a:xfrm>
            <a:prstGeom prst="arc">
              <a:avLst>
                <a:gd name="adj1" fmla="val 17797072"/>
                <a:gd name="adj2" fmla="val 1437904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C66BC07D-F145-249F-716D-EF115C0DA67C}"/>
                    </a:ext>
                  </a:extLst>
                </p:cNvPr>
                <p:cNvSpPr txBox="1"/>
                <p:nvPr/>
              </p:nvSpPr>
              <p:spPr>
                <a:xfrm>
                  <a:off x="3385537" y="908469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C66BC07D-F145-249F-716D-EF115C0DA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537" y="908469"/>
                  <a:ext cx="368242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9375" r="-23333" b="-28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3C90B0E3-9F81-792A-F258-031F02B3958D}"/>
                    </a:ext>
                  </a:extLst>
                </p:cNvPr>
                <p:cNvSpPr txBox="1"/>
                <p:nvPr/>
              </p:nvSpPr>
              <p:spPr>
                <a:xfrm>
                  <a:off x="4119417" y="1453662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3C90B0E3-9F81-792A-F258-031F02B39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417" y="1453662"/>
                  <a:ext cx="368242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9375" r="-23333"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83FF83E4-5A93-4C05-D798-A343914725EE}"/>
                    </a:ext>
                  </a:extLst>
                </p:cNvPr>
                <p:cNvSpPr txBox="1"/>
                <p:nvPr/>
              </p:nvSpPr>
              <p:spPr>
                <a:xfrm>
                  <a:off x="3045197" y="1598608"/>
                  <a:ext cx="3925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83FF83E4-5A93-4C05-D798-A34391472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197" y="1598608"/>
                  <a:ext cx="392543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9375" r="-21875" b="-28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9B945A4-D709-E35E-4FBA-1D0C466B8AA5}"/>
              </a:ext>
            </a:extLst>
          </p:cNvPr>
          <p:cNvSpPr txBox="1"/>
          <p:nvPr/>
        </p:nvSpPr>
        <p:spPr>
          <a:xfrm>
            <a:off x="6419177" y="1317812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>
                <a:latin typeface="Arial" panose="020B0604020202020204" pitchFamily="34" charset="0"/>
                <a:cs typeface="Arial" panose="020B0604020202020204" pitchFamily="34" charset="0"/>
              </a:rPr>
              <a:t>Radial equilibrium equation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1F59E2-DCEB-ED54-AE7C-4CA3A59AE5FE}"/>
              </a:ext>
            </a:extLst>
          </p:cNvPr>
          <p:cNvSpPr txBox="1"/>
          <p:nvPr/>
        </p:nvSpPr>
        <p:spPr>
          <a:xfrm>
            <a:off x="6419177" y="3749429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>
                <a:latin typeface="Arial" panose="020B0604020202020204" pitchFamily="34" charset="0"/>
                <a:cs typeface="Arial" panose="020B0604020202020204" pitchFamily="34" charset="0"/>
              </a:rPr>
              <a:t>Axial equilibrium equation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EA504B7-727F-8E2B-4916-B4842C15341B}"/>
              </a:ext>
            </a:extLst>
          </p:cNvPr>
          <p:cNvGrpSpPr/>
          <p:nvPr/>
        </p:nvGrpSpPr>
        <p:grpSpPr>
          <a:xfrm>
            <a:off x="6932787" y="1862306"/>
            <a:ext cx="3501921" cy="964427"/>
            <a:chOff x="6932787" y="1994386"/>
            <a:chExt cx="3501921" cy="964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EB781B78-1F4B-E9A5-A01D-4058DEC8C13B}"/>
                    </a:ext>
                  </a:extLst>
                </p:cNvPr>
                <p:cNvSpPr txBox="1"/>
                <p:nvPr/>
              </p:nvSpPr>
              <p:spPr>
                <a:xfrm>
                  <a:off x="6932787" y="2112619"/>
                  <a:ext cx="3501921" cy="8461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2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24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it-IT" sz="2400" i="1">
                                            <a:latin typeface="Cambria Math" panose="02040503050406030204" pitchFamily="18" charset="0"/>
                                          </a:rPr>
                                          <m:t>𝜃𝜃</m:t>
                                        </m:r>
                                      </m:sub>
                                    </m:s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EB781B78-1F4B-E9A5-A01D-4058DEC8C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787" y="2112619"/>
                  <a:ext cx="3501921" cy="846194"/>
                </a:xfrm>
                <a:prstGeom prst="rect">
                  <a:avLst/>
                </a:prstGeom>
                <a:blipFill>
                  <a:blip r:embed="rId10"/>
                  <a:stretch>
                    <a:fillRect l="-1444" t="-185075" r="-361" b="-25970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E4F6821-5013-7D51-EEC5-020FEEEB7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2807" y="2256752"/>
              <a:ext cx="398033" cy="527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8FEE96A-DB42-A12D-1106-072355CE6D40}"/>
                </a:ext>
              </a:extLst>
            </p:cNvPr>
            <p:cNvSpPr txBox="1"/>
            <p:nvPr/>
          </p:nvSpPr>
          <p:spPr>
            <a:xfrm>
              <a:off x="7867050" y="199438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19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6F5DA-3EB7-8E81-698B-9DAD4292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2C2A77-4465-9896-3722-79027FD12F18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Equilibrium equations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Radial equilibrium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BBF8C-6CD9-2143-D059-033A1816F62D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3F5F8CD8-4F76-AE33-1142-8CB83C6A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7F32356A-4AA7-AE4A-6420-00D9D19F71AE}"/>
                  </a:ext>
                </a:extLst>
              </p:cNvPr>
              <p:cNvSpPr txBox="1"/>
              <p:nvPr/>
            </p:nvSpPr>
            <p:spPr>
              <a:xfrm>
                <a:off x="722412" y="1620124"/>
                <a:ext cx="3501921" cy="846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𝜃𝜃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7F32356A-4AA7-AE4A-6420-00D9D19F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12" y="1620124"/>
                <a:ext cx="3501921" cy="846194"/>
              </a:xfrm>
              <a:prstGeom prst="rect">
                <a:avLst/>
              </a:prstGeom>
              <a:blipFill>
                <a:blip r:embed="rId3"/>
                <a:stretch>
                  <a:fillRect l="-1812" t="-180882" r="-362" b="-25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92BC169-D0C5-3331-9C2A-896B6B7FD05D}"/>
              </a:ext>
            </a:extLst>
          </p:cNvPr>
          <p:cNvCxnSpPr>
            <a:cxnSpLocks/>
          </p:cNvCxnSpPr>
          <p:nvPr/>
        </p:nvCxnSpPr>
        <p:spPr>
          <a:xfrm flipV="1">
            <a:off x="1312432" y="1764257"/>
            <a:ext cx="398033" cy="52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E7874427-7AD0-54B3-7DD7-59B1B8479C67}"/>
              </a:ext>
            </a:extLst>
          </p:cNvPr>
          <p:cNvSpPr txBox="1"/>
          <p:nvPr/>
        </p:nvSpPr>
        <p:spPr>
          <a:xfrm>
            <a:off x="1656675" y="15018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D932B2-CFDF-A4F1-1F17-7775F88FFE65}"/>
              </a:ext>
            </a:extLst>
          </p:cNvPr>
          <p:cNvGrpSpPr/>
          <p:nvPr/>
        </p:nvGrpSpPr>
        <p:grpSpPr>
          <a:xfrm>
            <a:off x="7177867" y="1470438"/>
            <a:ext cx="772263" cy="885946"/>
            <a:chOff x="9425491" y="1192660"/>
            <a:chExt cx="772263" cy="8859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9A117D-D01B-6E5E-E9D2-247A97A6F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5491" y="1551481"/>
              <a:ext cx="398033" cy="5271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9869FD-B48F-09CA-A85C-5B11E4399500}"/>
                    </a:ext>
                  </a:extLst>
                </p:cNvPr>
                <p:cNvSpPr txBox="1"/>
                <p:nvPr/>
              </p:nvSpPr>
              <p:spPr>
                <a:xfrm>
                  <a:off x="9425491" y="1192660"/>
                  <a:ext cx="77226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9869FD-B48F-09CA-A85C-5B11E4399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491" y="1192660"/>
                  <a:ext cx="772263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58C1E45-3340-F45F-3AB7-8B5C07C00172}"/>
              </a:ext>
            </a:extLst>
          </p:cNvPr>
          <p:cNvSpPr/>
          <p:nvPr/>
        </p:nvSpPr>
        <p:spPr>
          <a:xfrm>
            <a:off x="8638113" y="1809668"/>
            <a:ext cx="564215" cy="484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CF2BB-DDF5-8D3E-38FB-B350F6784938}"/>
                  </a:ext>
                </a:extLst>
              </p:cNvPr>
              <p:cNvSpPr txBox="1"/>
              <p:nvPr/>
            </p:nvSpPr>
            <p:spPr>
              <a:xfrm>
                <a:off x="9614845" y="1662380"/>
                <a:ext cx="1423145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CF2BB-DDF5-8D3E-38FB-B350F6784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845" y="1662380"/>
                <a:ext cx="1423145" cy="761683"/>
              </a:xfrm>
              <a:prstGeom prst="rect">
                <a:avLst/>
              </a:prstGeom>
              <a:blipFill>
                <a:blip r:embed="rId5"/>
                <a:stretch>
                  <a:fillRect l="-3509" t="-3279" r="-3509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D5D445F-60B4-2602-6270-883AB2ABC846}"/>
              </a:ext>
            </a:extLst>
          </p:cNvPr>
          <p:cNvGrpSpPr>
            <a:grpSpLocks noChangeAspect="1"/>
          </p:cNvGrpSpPr>
          <p:nvPr/>
        </p:nvGrpSpPr>
        <p:grpSpPr>
          <a:xfrm>
            <a:off x="4264430" y="3169503"/>
            <a:ext cx="3663140" cy="2592000"/>
            <a:chOff x="1448244" y="3186097"/>
            <a:chExt cx="3663140" cy="2592000"/>
          </a:xfrm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E9F222C6-1AD4-F86E-C5E4-BB40D9C021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4850" y="3186097"/>
              <a:ext cx="2592000" cy="2592000"/>
            </a:xfrm>
            <a:prstGeom prst="blockArc">
              <a:avLst>
                <a:gd name="adj1" fmla="val 10800000"/>
                <a:gd name="adj2" fmla="val 0"/>
                <a:gd name="adj3" fmla="val 1848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9BEE730B-3352-B844-4815-E07C044C07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44850" y="3186097"/>
              <a:ext cx="2592000" cy="2592000"/>
            </a:xfrm>
            <a:prstGeom prst="blockArc">
              <a:avLst>
                <a:gd name="adj1" fmla="val 10800000"/>
                <a:gd name="adj2" fmla="val 0"/>
                <a:gd name="adj3" fmla="val 18480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94B82C-5277-0EBE-0CF4-C9EF13B25325}"/>
                </a:ext>
              </a:extLst>
            </p:cNvPr>
            <p:cNvCxnSpPr>
              <a:cxnSpLocks/>
            </p:cNvCxnSpPr>
            <p:nvPr/>
          </p:nvCxnSpPr>
          <p:spPr>
            <a:xfrm>
              <a:off x="2151530" y="455407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84AC3F-EE82-2307-AED7-C8CECB69C710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30" y="455407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A285532-87E0-6C0B-8DEC-098C5953F721}"/>
                </a:ext>
              </a:extLst>
            </p:cNvPr>
            <p:cNvCxnSpPr>
              <a:cxnSpLocks/>
            </p:cNvCxnSpPr>
            <p:nvPr/>
          </p:nvCxnSpPr>
          <p:spPr>
            <a:xfrm>
              <a:off x="2451856" y="455407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BF3EA0-D85C-C6C1-7EF0-89629E75232C}"/>
                </a:ext>
              </a:extLst>
            </p:cNvPr>
            <p:cNvCxnSpPr>
              <a:cxnSpLocks/>
            </p:cNvCxnSpPr>
            <p:nvPr/>
          </p:nvCxnSpPr>
          <p:spPr>
            <a:xfrm>
              <a:off x="4240306" y="455407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3B4C53-F2A3-A05C-BFE0-24DC3654F6D8}"/>
                </a:ext>
              </a:extLst>
            </p:cNvPr>
            <p:cNvCxnSpPr>
              <a:cxnSpLocks/>
            </p:cNvCxnSpPr>
            <p:nvPr/>
          </p:nvCxnSpPr>
          <p:spPr>
            <a:xfrm>
              <a:off x="4392706" y="455407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979943-1B9C-AF19-CD18-C563F8E2988C}"/>
                </a:ext>
              </a:extLst>
            </p:cNvPr>
            <p:cNvCxnSpPr>
              <a:cxnSpLocks/>
            </p:cNvCxnSpPr>
            <p:nvPr/>
          </p:nvCxnSpPr>
          <p:spPr>
            <a:xfrm>
              <a:off x="4540632" y="455407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60D0B63-55A1-E020-1386-69AFF7CE624F}"/>
                    </a:ext>
                  </a:extLst>
                </p:cNvPr>
                <p:cNvSpPr txBox="1"/>
                <p:nvPr/>
              </p:nvSpPr>
              <p:spPr>
                <a:xfrm>
                  <a:off x="1448244" y="4418692"/>
                  <a:ext cx="4745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sz="240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𝜃𝜃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60D0B63-55A1-E020-1386-69AFF7CE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244" y="4418692"/>
                  <a:ext cx="474534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29730" b="-26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FAF82FE-B9D5-1FE9-5259-C84605F846A0}"/>
                    </a:ext>
                  </a:extLst>
                </p:cNvPr>
                <p:cNvSpPr txBox="1"/>
                <p:nvPr/>
              </p:nvSpPr>
              <p:spPr>
                <a:xfrm>
                  <a:off x="4636850" y="4418692"/>
                  <a:ext cx="4745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it-IT" sz="240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𝜃𝜃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FAF82FE-B9D5-1FE9-5259-C84605F84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50" y="4418692"/>
                  <a:ext cx="47453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2432" b="-26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16FCF8-2382-6186-DF5F-777EF39985BC}"/>
              </a:ext>
            </a:extLst>
          </p:cNvPr>
          <p:cNvGrpSpPr>
            <a:grpSpLocks noChangeAspect="1"/>
          </p:cNvGrpSpPr>
          <p:nvPr/>
        </p:nvGrpSpPr>
        <p:grpSpPr>
          <a:xfrm>
            <a:off x="5392780" y="3672255"/>
            <a:ext cx="1534468" cy="836388"/>
            <a:chOff x="2574661" y="3688849"/>
            <a:chExt cx="1534468" cy="83638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4EF877A-3FD5-3621-7055-7F5E38ED7E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059" y="3965730"/>
              <a:ext cx="185272" cy="21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146896-8A5B-E56F-B674-AE0930CA1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0056" y="3954972"/>
              <a:ext cx="185272" cy="217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E4F2E8-38BF-E881-A738-C9091985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849" y="3688849"/>
              <a:ext cx="0" cy="276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B9B7EEE-C42A-1A39-A456-C7B73FAE93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4661" y="4309974"/>
              <a:ext cx="286276" cy="7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0643C70-007D-F4C1-9949-E5C0E37FB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853" y="4309974"/>
              <a:ext cx="286276" cy="7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D759A54-D2FD-9157-7503-B89F02E0FE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6945" y="3775932"/>
              <a:ext cx="125804" cy="266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35224C-C828-EBF9-BDD7-2CFBAEB97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955" y="3775932"/>
              <a:ext cx="125804" cy="266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C6C9D8D-9FBC-2E27-EDB8-43800CADBBF4}"/>
                    </a:ext>
                  </a:extLst>
                </p:cNvPr>
                <p:cNvSpPr txBox="1"/>
                <p:nvPr/>
              </p:nvSpPr>
              <p:spPr>
                <a:xfrm>
                  <a:off x="3102236" y="4063572"/>
                  <a:ext cx="4745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C6C9D8D-9FBC-2E27-EDB8-43800CADB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236" y="4063572"/>
                  <a:ext cx="47453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8A9747-1670-6275-816D-0D9DFE68C426}"/>
              </a:ext>
            </a:extLst>
          </p:cNvPr>
          <p:cNvGrpSpPr>
            <a:grpSpLocks noChangeAspect="1"/>
          </p:cNvGrpSpPr>
          <p:nvPr/>
        </p:nvGrpSpPr>
        <p:grpSpPr>
          <a:xfrm>
            <a:off x="5483029" y="4512346"/>
            <a:ext cx="1368520" cy="720694"/>
            <a:chOff x="2664910" y="4528940"/>
            <a:chExt cx="1368520" cy="72069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80AB135-49E3-7D68-7C03-AC03713FF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4910" y="452894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B21BBB-08CB-DBBC-95AA-8FC4B8D46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6028" y="4528940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9306AF-7A8D-B2D5-E9A8-2EF309F36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829" y="4536082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1C04656-252C-C92C-5446-32C866F1E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437" y="4536082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DEC443F-1C76-154F-5015-2F29241B6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4571" y="4536082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BB6A81F-568C-7E02-9761-C91E67A00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711" y="4543312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CBD188F-7888-6B6B-15BD-42C88E554D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3430" y="4543312"/>
              <a:ext cx="0" cy="290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13C55FB-9A5C-4336-F682-7DD7988A291A}"/>
                    </a:ext>
                  </a:extLst>
                </p:cNvPr>
                <p:cNvSpPr txBox="1"/>
                <p:nvPr/>
              </p:nvSpPr>
              <p:spPr>
                <a:xfrm>
                  <a:off x="3103281" y="4787969"/>
                  <a:ext cx="47453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13C55FB-9A5C-4336-F682-7DD7988A2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281" y="4787969"/>
                  <a:ext cx="47453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29B24E7-50F5-803B-FF69-332185E2FDD8}"/>
              </a:ext>
            </a:extLst>
          </p:cNvPr>
          <p:cNvSpPr txBox="1"/>
          <p:nvPr/>
        </p:nvSpPr>
        <p:spPr>
          <a:xfrm>
            <a:off x="9248333" y="2650602"/>
            <a:ext cx="2156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Laplace’s law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B521F0-F61F-8D34-1150-F4E0F970FBE9}"/>
              </a:ext>
            </a:extLst>
          </p:cNvPr>
          <p:cNvGrpSpPr/>
          <p:nvPr/>
        </p:nvGrpSpPr>
        <p:grpSpPr>
          <a:xfrm>
            <a:off x="4313449" y="1372489"/>
            <a:ext cx="3895756" cy="1051574"/>
            <a:chOff x="4313449" y="1372489"/>
            <a:chExt cx="3895756" cy="1051574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770B03AE-821B-CDC0-2528-7633AA33C80B}"/>
                </a:ext>
              </a:extLst>
            </p:cNvPr>
            <p:cNvSpPr/>
            <p:nvPr/>
          </p:nvSpPr>
          <p:spPr>
            <a:xfrm>
              <a:off x="4636850" y="1809668"/>
              <a:ext cx="564215" cy="48463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C87293-A8FD-1A3A-EA09-646BD3E7C03C}"/>
                    </a:ext>
                  </a:extLst>
                </p:cNvPr>
                <p:cNvSpPr txBox="1"/>
                <p:nvPr/>
              </p:nvSpPr>
              <p:spPr>
                <a:xfrm>
                  <a:off x="5629973" y="1662380"/>
                  <a:ext cx="2579232" cy="761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𝜃𝜃</m:t>
                                </m:r>
                              </m:sub>
                            </m:s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24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C87293-A8FD-1A3A-EA09-646BD3E7C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9973" y="1662380"/>
                  <a:ext cx="2579232" cy="761683"/>
                </a:xfrm>
                <a:prstGeom prst="rect">
                  <a:avLst/>
                </a:prstGeom>
                <a:blipFill>
                  <a:blip r:embed="rId9"/>
                  <a:stretch>
                    <a:fillRect l="-2451" t="-3279" b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EC9A19-5660-17E9-E74E-ECCFC68A0E5A}"/>
                </a:ext>
              </a:extLst>
            </p:cNvPr>
            <p:cNvSpPr txBox="1"/>
            <p:nvPr/>
          </p:nvSpPr>
          <p:spPr>
            <a:xfrm>
              <a:off x="4313449" y="1372489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Thin wall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5010683-4667-1DE1-71C9-B98E800489A2}"/>
              </a:ext>
            </a:extLst>
          </p:cNvPr>
          <p:cNvCxnSpPr/>
          <p:nvPr/>
        </p:nvCxnSpPr>
        <p:spPr>
          <a:xfrm>
            <a:off x="5369028" y="4465503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71F9D2-1523-B6A5-0B28-AAE0A9988128}"/>
              </a:ext>
            </a:extLst>
          </p:cNvPr>
          <p:cNvGrpSpPr>
            <a:grpSpLocks noChangeAspect="1"/>
          </p:cNvGrpSpPr>
          <p:nvPr/>
        </p:nvGrpSpPr>
        <p:grpSpPr>
          <a:xfrm>
            <a:off x="3147605" y="2795884"/>
            <a:ext cx="1010100" cy="1166090"/>
            <a:chOff x="1282868" y="3492290"/>
            <a:chExt cx="1307932" cy="15099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4DBB2BF-2B2B-D4BC-B249-662D59651E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3673633"/>
              <a:ext cx="0" cy="865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5EC0877-F2E5-587C-37D6-029EC5279F2C}"/>
                </a:ext>
              </a:extLst>
            </p:cNvPr>
            <p:cNvSpPr/>
            <p:nvPr/>
          </p:nvSpPr>
          <p:spPr>
            <a:xfrm>
              <a:off x="1676400" y="4087807"/>
              <a:ext cx="914400" cy="914400"/>
            </a:xfrm>
            <a:prstGeom prst="arc">
              <a:avLst>
                <a:gd name="adj1" fmla="val 16200000"/>
                <a:gd name="adj2" fmla="val 1254327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D96B8D7-81C5-A3D8-964D-04B9AD86C824}"/>
                    </a:ext>
                  </a:extLst>
                </p:cNvPr>
                <p:cNvSpPr txBox="1"/>
                <p:nvPr/>
              </p:nvSpPr>
              <p:spPr>
                <a:xfrm>
                  <a:off x="1282868" y="4344952"/>
                  <a:ext cx="3925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D96B8D7-81C5-A3D8-964D-04B9AD86C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68" y="4344952"/>
                  <a:ext cx="392543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8000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47C02E-6849-1C46-9CDA-8ED1B987421F}"/>
                    </a:ext>
                  </a:extLst>
                </p:cNvPr>
                <p:cNvSpPr txBox="1"/>
                <p:nvPr/>
              </p:nvSpPr>
              <p:spPr>
                <a:xfrm>
                  <a:off x="2191142" y="3492290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47C02E-6849-1C46-9CDA-8ED1B9874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142" y="3492290"/>
                  <a:ext cx="368242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37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8EC75-0D04-98D9-5631-C068E248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2AF290-F974-AD94-F074-B116516C2BA4}"/>
                  </a:ext>
                </a:extLst>
              </p:cNvPr>
              <p:cNvSpPr txBox="1"/>
              <p:nvPr/>
            </p:nvSpPr>
            <p:spPr>
              <a:xfrm>
                <a:off x="6281086" y="1819190"/>
                <a:ext cx="3823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2AF290-F974-AD94-F074-B116516C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086" y="1819190"/>
                <a:ext cx="3823675" cy="369332"/>
              </a:xfrm>
              <a:prstGeom prst="rect">
                <a:avLst/>
              </a:prstGeom>
              <a:blipFill>
                <a:blip r:embed="rId3"/>
                <a:stretch>
                  <a:fillRect l="-2318" r="-1325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6C4C4-E2BB-76C9-4CF1-51F16977C341}"/>
                  </a:ext>
                </a:extLst>
              </p:cNvPr>
              <p:cNvSpPr txBox="1"/>
              <p:nvPr/>
            </p:nvSpPr>
            <p:spPr>
              <a:xfrm>
                <a:off x="6232433" y="1819190"/>
                <a:ext cx="5476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6C4C4-E2BB-76C9-4CF1-51F16977C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433" y="1819190"/>
                <a:ext cx="5476820" cy="369332"/>
              </a:xfrm>
              <a:prstGeom prst="rect">
                <a:avLst/>
              </a:prstGeom>
              <a:blipFill>
                <a:blip r:embed="rId4"/>
                <a:stretch>
                  <a:fillRect l="-69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D3357-F184-B1A2-0301-95CF1AAE6941}"/>
                  </a:ext>
                </a:extLst>
              </p:cNvPr>
              <p:cNvSpPr txBox="1"/>
              <p:nvPr/>
            </p:nvSpPr>
            <p:spPr>
              <a:xfrm>
                <a:off x="6274469" y="1819190"/>
                <a:ext cx="56112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D3357-F184-B1A2-0301-95CF1AAE6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69" y="1819190"/>
                <a:ext cx="5611216" cy="369332"/>
              </a:xfrm>
              <a:prstGeom prst="rect">
                <a:avLst/>
              </a:prstGeom>
              <a:blipFill>
                <a:blip r:embed="rId5"/>
                <a:stretch>
                  <a:fillRect l="-1351" t="-666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6264E26-6518-E2DE-82BE-A89538F0A0F5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Equilibrium equations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: Axial equilibrium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B663D3-71C2-0106-B2E9-E078D70743AB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3AE79F61-AB9D-B059-1B97-37CD5EF8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EA087-CF4A-EA5C-89A9-D2A264385C5F}"/>
                  </a:ext>
                </a:extLst>
              </p:cNvPr>
              <p:cNvSpPr txBox="1"/>
              <p:nvPr/>
            </p:nvSpPr>
            <p:spPr>
              <a:xfrm>
                <a:off x="7516372" y="3227211"/>
                <a:ext cx="3646448" cy="387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EA087-CF4A-EA5C-89A9-D2A264385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72" y="3227211"/>
                <a:ext cx="3646448" cy="387350"/>
              </a:xfrm>
              <a:prstGeom prst="rect">
                <a:avLst/>
              </a:prstGeom>
              <a:blipFill>
                <a:blip r:embed="rId6"/>
                <a:stretch>
                  <a:fillRect l="-2083" r="-347" b="-3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C86EEE9C-31D3-CD9D-4466-81C627AE7DCF}"/>
              </a:ext>
            </a:extLst>
          </p:cNvPr>
          <p:cNvSpPr/>
          <p:nvPr/>
        </p:nvSpPr>
        <p:spPr>
          <a:xfrm>
            <a:off x="5410064" y="1784896"/>
            <a:ext cx="564215" cy="484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3E20A9-C792-B045-9BDA-24841B7124AB}"/>
              </a:ext>
            </a:extLst>
          </p:cNvPr>
          <p:cNvSpPr txBox="1"/>
          <p:nvPr/>
        </p:nvSpPr>
        <p:spPr>
          <a:xfrm>
            <a:off x="5120116" y="13477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Thin wall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355B82-385A-E296-CFC6-B3BE962AFC0D}"/>
                  </a:ext>
                </a:extLst>
              </p:cNvPr>
              <p:cNvSpPr txBox="1"/>
              <p:nvPr/>
            </p:nvSpPr>
            <p:spPr>
              <a:xfrm>
                <a:off x="722412" y="1609926"/>
                <a:ext cx="4468852" cy="846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40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sup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𝜃𝜃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355B82-385A-E296-CFC6-B3BE962AF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12" y="1609926"/>
                <a:ext cx="4468852" cy="846194"/>
              </a:xfrm>
              <a:prstGeom prst="rect">
                <a:avLst/>
              </a:prstGeom>
              <a:blipFill>
                <a:blip r:embed="rId7"/>
                <a:stretch>
                  <a:fillRect l="-8523" t="-180882" b="-25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23DBBA6-0DD1-5D91-D1A7-9A8BC0D09330}"/>
              </a:ext>
            </a:extLst>
          </p:cNvPr>
          <p:cNvGrpSpPr/>
          <p:nvPr/>
        </p:nvGrpSpPr>
        <p:grpSpPr>
          <a:xfrm>
            <a:off x="8116131" y="1383582"/>
            <a:ext cx="3346509" cy="885946"/>
            <a:chOff x="8233914" y="1383582"/>
            <a:chExt cx="3346509" cy="8859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2403A4-90BD-B5FB-9C81-9D589E9CADC6}"/>
                </a:ext>
              </a:extLst>
            </p:cNvPr>
            <p:cNvGrpSpPr/>
            <p:nvPr/>
          </p:nvGrpSpPr>
          <p:grpSpPr>
            <a:xfrm>
              <a:off x="8233914" y="1383582"/>
              <a:ext cx="772263" cy="885946"/>
              <a:chOff x="8543756" y="1192660"/>
              <a:chExt cx="772263" cy="885946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584D28D-EB8F-F921-7246-D02958208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3756" y="1551481"/>
                <a:ext cx="398033" cy="5271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33E9DDB-0688-C789-C501-C544CA0C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8543756" y="1192660"/>
                    <a:ext cx="77226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/2</m:t>
                          </m:r>
                        </m:oMath>
                      </m:oMathPara>
                    </a14:m>
                    <a:endParaRPr lang="en-GB" sz="1600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33E9DDB-0688-C789-C501-C544CA0C0F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3756" y="1192660"/>
                    <a:ext cx="772263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6218F-B907-8BC3-C056-AB08FA4D10E1}"/>
                </a:ext>
              </a:extLst>
            </p:cNvPr>
            <p:cNvSpPr/>
            <p:nvPr/>
          </p:nvSpPr>
          <p:spPr>
            <a:xfrm>
              <a:off x="9903278" y="1784896"/>
              <a:ext cx="1677145" cy="484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BAB7BD-0FCC-38B6-35F7-BC6225684572}"/>
                    </a:ext>
                  </a:extLst>
                </p:cNvPr>
                <p:cNvSpPr txBox="1"/>
                <p:nvPr/>
              </p:nvSpPr>
              <p:spPr>
                <a:xfrm>
                  <a:off x="10399286" y="1386347"/>
                  <a:ext cx="61529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BAB7BD-0FCC-38B6-35F7-BC622568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9286" y="1386347"/>
                  <a:ext cx="615297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197D266-E03F-D4AD-1E5E-E9763F5AA155}"/>
              </a:ext>
            </a:extLst>
          </p:cNvPr>
          <p:cNvSpPr/>
          <p:nvPr/>
        </p:nvSpPr>
        <p:spPr>
          <a:xfrm rot="5400000">
            <a:off x="9046001" y="2509264"/>
            <a:ext cx="564215" cy="484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E73F84-F666-AEF8-CA65-5D71FD9B5321}"/>
              </a:ext>
            </a:extLst>
          </p:cNvPr>
          <p:cNvGrpSpPr/>
          <p:nvPr/>
        </p:nvGrpSpPr>
        <p:grpSpPr>
          <a:xfrm>
            <a:off x="7181590" y="4263073"/>
            <a:ext cx="3899795" cy="2016218"/>
            <a:chOff x="1115924" y="3609575"/>
            <a:chExt cx="3899795" cy="20162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841A74-0D7C-B495-3582-57FF4B508F0A}"/>
                </a:ext>
              </a:extLst>
            </p:cNvPr>
            <p:cNvGrpSpPr/>
            <p:nvPr/>
          </p:nvGrpSpPr>
          <p:grpSpPr>
            <a:xfrm>
              <a:off x="1675612" y="3609575"/>
              <a:ext cx="3340107" cy="1900708"/>
              <a:chOff x="583453" y="1762976"/>
              <a:chExt cx="2955824" cy="1682030"/>
            </a:xfrm>
          </p:grpSpPr>
          <p:sp>
            <p:nvSpPr>
              <p:cNvPr id="71" name="Can 70">
                <a:extLst>
                  <a:ext uri="{FF2B5EF4-FFF2-40B4-BE49-F238E27FC236}">
                    <a16:creationId xmlns:a16="http://schemas.microsoft.com/office/drawing/2014/main" id="{D0661102-63A9-BCAA-CD5F-3F13F2656E98}"/>
                  </a:ext>
                </a:extLst>
              </p:cNvPr>
              <p:cNvSpPr/>
              <p:nvPr/>
            </p:nvSpPr>
            <p:spPr>
              <a:xfrm rot="15027985">
                <a:off x="1323008" y="1023421"/>
                <a:ext cx="1476714" cy="2955824"/>
              </a:xfrm>
              <a:prstGeom prst="can">
                <a:avLst>
                  <a:gd name="adj" fmla="val 69298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5B45099-2848-4D6B-FED3-F280D9FD18A4}"/>
                  </a:ext>
                </a:extLst>
              </p:cNvPr>
              <p:cNvSpPr/>
              <p:nvPr/>
            </p:nvSpPr>
            <p:spPr>
              <a:xfrm rot="20366333">
                <a:off x="752094" y="2214425"/>
                <a:ext cx="788862" cy="1230581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73E664-4BB7-63B3-94F9-D6CA0C6DC62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730202" y="4105214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7F2CAB3-BE87-7CDE-BC49-26E3DD750FB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195561" y="4148063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ACE6108-5EC4-5B9E-5EB2-32D20F13D7E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453212" y="4434081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2ADC162-0F7B-ADED-4178-5B4C6C366C6A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510405" y="4492913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EC7AD2C-AE66-8BF6-1973-3912166744EA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532707" y="4879290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F30E934-E76E-68F7-E89A-17F6F55C203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700380" y="5189867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0574870-476B-1939-87BC-8B22BABEA44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913904" y="5435377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72974A6-61EF-5600-4169-DE544F0090A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593188" y="4779711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5092DE4-0055-CA0E-DAD1-10EFB7C9410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588604" y="5167337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5DA782D-6F65-9509-7DD0-CAD430EB92E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306948" y="5517793"/>
              <a:ext cx="279953" cy="1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2C11CDE-1BC2-393A-27C2-779B5E6FE136}"/>
                    </a:ext>
                  </a:extLst>
                </p:cNvPr>
                <p:cNvSpPr txBox="1"/>
                <p:nvPr/>
              </p:nvSpPr>
              <p:spPr>
                <a:xfrm>
                  <a:off x="1115924" y="3901269"/>
                  <a:ext cx="68337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2C11CDE-1BC2-393A-27C2-779B5E6FE1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924" y="3901269"/>
                  <a:ext cx="68337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13A9E6E-59B8-9F5D-2751-E4A6CE702DAB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1907160" y="4349971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3DD62CA-C173-FC4B-E883-A28346E85CF4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1850515" y="4591083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C8400AC-AAF8-A994-3DDA-F959DAFC5187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128153" y="4371598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E3B6969-18D3-CD46-465D-3B81E393B923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1882796" y="4769863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0F917B7-6B41-1104-F5C7-EC25BAC1C5FE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005499" y="4912001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7349D5F-7F8C-F6A3-B309-444F95FEBDED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070513" y="5069335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D4489D7-8CB1-6035-6DF4-62147EDC3621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259271" y="4902675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3A12110-A240-9327-5045-A4A16561595F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228137" y="5173689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80F6C84-B191-14AB-C599-3389F2A1E8B6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416895" y="5005381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6DD71-70A6-FD1F-76FD-E095E44524A0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228136" y="4457692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BC04694-6F5A-F8E3-4E17-059E2137E4B6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442442" y="4721089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B2A24FC-43BF-8A33-2139-9E1F494C90F5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1937238" y="4201706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E46D38B1-2CF7-A25C-DF9C-2D9C36A168FD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V="1">
              <a:off x="2336887" y="5293901"/>
              <a:ext cx="279953" cy="108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6A50DBD-E406-E5F0-58F3-1110C3B12C71}"/>
                    </a:ext>
                  </a:extLst>
                </p:cNvPr>
                <p:cNvSpPr txBox="1"/>
                <p:nvPr/>
              </p:nvSpPr>
              <p:spPr>
                <a:xfrm>
                  <a:off x="2000011" y="4494670"/>
                  <a:ext cx="63283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6A50DBD-E406-E5F0-58F3-1110C3B12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011" y="4494670"/>
                  <a:ext cx="632831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728719-9B42-2F93-4164-3B7EEE70E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358" y="2979757"/>
            <a:ext cx="5824260" cy="30374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ED624F8-A265-7B16-D6B7-8509E4B3CFFB}"/>
              </a:ext>
            </a:extLst>
          </p:cNvPr>
          <p:cNvGrpSpPr/>
          <p:nvPr/>
        </p:nvGrpSpPr>
        <p:grpSpPr>
          <a:xfrm>
            <a:off x="6015896" y="5344392"/>
            <a:ext cx="1442462" cy="1181591"/>
            <a:chOff x="3045197" y="908469"/>
            <a:chExt cx="1442462" cy="1181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25D22D-174D-1DDA-19DC-77113001F9FA}"/>
                </a:ext>
              </a:extLst>
            </p:cNvPr>
            <p:cNvCxnSpPr/>
            <p:nvPr/>
          </p:nvCxnSpPr>
          <p:spPr>
            <a:xfrm flipV="1">
              <a:off x="3691538" y="1173917"/>
              <a:ext cx="0" cy="58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B5BFFB-6F45-67A3-A2C3-CD9D804A8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538" y="1593831"/>
              <a:ext cx="482302" cy="16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46A4D67-0C80-04AF-920F-26AA2CCE33BF}"/>
                </a:ext>
              </a:extLst>
            </p:cNvPr>
            <p:cNvSpPr>
              <a:spLocks noChangeAspect="1"/>
            </p:cNvSpPr>
            <p:nvPr/>
          </p:nvSpPr>
          <p:spPr>
            <a:xfrm rot="19919282">
              <a:off x="3487704" y="1478060"/>
              <a:ext cx="457349" cy="612000"/>
            </a:xfrm>
            <a:prstGeom prst="arc">
              <a:avLst>
                <a:gd name="adj1" fmla="val 17797072"/>
                <a:gd name="adj2" fmla="val 1437904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238AAA1-7C1E-E2C6-6893-D373744069D1}"/>
                    </a:ext>
                  </a:extLst>
                </p:cNvPr>
                <p:cNvSpPr txBox="1"/>
                <p:nvPr/>
              </p:nvSpPr>
              <p:spPr>
                <a:xfrm>
                  <a:off x="3385537" y="908469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C66BC07D-F145-249F-716D-EF115C0DA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537" y="908469"/>
                  <a:ext cx="368242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9375" r="-23333" b="-28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3F4E61-40EB-FF09-A768-B1749C946AEE}"/>
                    </a:ext>
                  </a:extLst>
                </p:cNvPr>
                <p:cNvSpPr txBox="1"/>
                <p:nvPr/>
              </p:nvSpPr>
              <p:spPr>
                <a:xfrm>
                  <a:off x="4119417" y="1453662"/>
                  <a:ext cx="3682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3C90B0E3-9F81-792A-F258-031F02B39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417" y="1453662"/>
                  <a:ext cx="368242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9375" r="-23333"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4FCC61-7AF6-1A4A-CD2A-607AA7CDB8CA}"/>
                    </a:ext>
                  </a:extLst>
                </p:cNvPr>
                <p:cNvSpPr txBox="1"/>
                <p:nvPr/>
              </p:nvSpPr>
              <p:spPr>
                <a:xfrm>
                  <a:off x="3045197" y="1598608"/>
                  <a:ext cx="3925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83FF83E4-5A93-4C05-D798-A34391472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197" y="1598608"/>
                  <a:ext cx="392543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9375" r="-21875" b="-28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29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4" grpId="1"/>
      <p:bldP spid="5" grpId="0"/>
      <p:bldP spid="14" grpId="0"/>
      <p:bldP spid="3" grpId="0" animBg="1"/>
      <p:bldP spid="67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A38E3-6045-1DE0-BFAE-1603C78C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C1934E4-5320-A3C8-78F1-2B6AE2375365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What constitutive equations to use?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Pressure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D161A0-3E07-7565-6345-95F6687CBBCF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1EEAE502-3084-5981-AE8A-FDC14AED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8A0F80C-DB4F-C4C5-A7AB-E934C657DC32}"/>
              </a:ext>
            </a:extLst>
          </p:cNvPr>
          <p:cNvCxnSpPr>
            <a:cxnSpLocks/>
          </p:cNvCxnSpPr>
          <p:nvPr/>
        </p:nvCxnSpPr>
        <p:spPr>
          <a:xfrm flipV="1">
            <a:off x="1098978" y="1238493"/>
            <a:ext cx="0" cy="2403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CA48D1-FEFA-D567-0894-4E66B87F3436}"/>
              </a:ext>
            </a:extLst>
          </p:cNvPr>
          <p:cNvCxnSpPr>
            <a:cxnSpLocks/>
          </p:cNvCxnSpPr>
          <p:nvPr/>
        </p:nvCxnSpPr>
        <p:spPr>
          <a:xfrm>
            <a:off x="1098978" y="3641587"/>
            <a:ext cx="42369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9B2AD424-B556-2B7D-23BF-D9CF0E62BABC}"/>
              </a:ext>
            </a:extLst>
          </p:cNvPr>
          <p:cNvSpPr/>
          <p:nvPr/>
        </p:nvSpPr>
        <p:spPr>
          <a:xfrm>
            <a:off x="1538030" y="1330616"/>
            <a:ext cx="3257613" cy="2235815"/>
          </a:xfrm>
          <a:custGeom>
            <a:avLst/>
            <a:gdLst>
              <a:gd name="connsiteX0" fmla="*/ 0 w 2893512"/>
              <a:gd name="connsiteY0" fmla="*/ 2580362 h 2580362"/>
              <a:gd name="connsiteX1" fmla="*/ 601249 w 2893512"/>
              <a:gd name="connsiteY1" fmla="*/ 2179529 h 2580362"/>
              <a:gd name="connsiteX2" fmla="*/ 1816274 w 2893512"/>
              <a:gd name="connsiteY2" fmla="*/ 1866378 h 2580362"/>
              <a:gd name="connsiteX3" fmla="*/ 2430049 w 2893512"/>
              <a:gd name="connsiteY3" fmla="*/ 1277655 h 2580362"/>
              <a:gd name="connsiteX4" fmla="*/ 2893512 w 2893512"/>
              <a:gd name="connsiteY4" fmla="*/ 0 h 2580362"/>
              <a:gd name="connsiteX0" fmla="*/ 0 w 2737865"/>
              <a:gd name="connsiteY0" fmla="*/ 2084065 h 2084065"/>
              <a:gd name="connsiteX1" fmla="*/ 601249 w 2737865"/>
              <a:gd name="connsiteY1" fmla="*/ 1683232 h 2084065"/>
              <a:gd name="connsiteX2" fmla="*/ 1816274 w 2737865"/>
              <a:gd name="connsiteY2" fmla="*/ 1370081 h 2084065"/>
              <a:gd name="connsiteX3" fmla="*/ 2430049 w 2737865"/>
              <a:gd name="connsiteY3" fmla="*/ 781358 h 2084065"/>
              <a:gd name="connsiteX4" fmla="*/ 2737865 w 2737865"/>
              <a:gd name="connsiteY4" fmla="*/ 0 h 208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7865" h="2084065">
                <a:moveTo>
                  <a:pt x="0" y="2084065"/>
                </a:moveTo>
                <a:cubicBezTo>
                  <a:pt x="149268" y="1943147"/>
                  <a:pt x="298537" y="1802229"/>
                  <a:pt x="601249" y="1683232"/>
                </a:cubicBezTo>
                <a:cubicBezTo>
                  <a:pt x="903961" y="1564235"/>
                  <a:pt x="1511474" y="1520393"/>
                  <a:pt x="1816274" y="1370081"/>
                </a:cubicBezTo>
                <a:cubicBezTo>
                  <a:pt x="2121074" y="1219769"/>
                  <a:pt x="2250509" y="1092421"/>
                  <a:pt x="2430049" y="781358"/>
                </a:cubicBezTo>
                <a:cubicBezTo>
                  <a:pt x="2609589" y="470295"/>
                  <a:pt x="2595903" y="483296"/>
                  <a:pt x="2737865" y="0"/>
                </a:cubicBezTo>
              </a:path>
            </a:pathLst>
          </a:custGeom>
          <a:noFill/>
          <a:ln w="31750"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5878DD-2CB8-5741-D981-CD311C0FDA58}"/>
              </a:ext>
            </a:extLst>
          </p:cNvPr>
          <p:cNvSpPr txBox="1"/>
          <p:nvPr/>
        </p:nvSpPr>
        <p:spPr>
          <a:xfrm rot="16200000">
            <a:off x="275221" y="22144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05A519-0039-D31E-C520-F07AFFAB65D0}"/>
              </a:ext>
            </a:extLst>
          </p:cNvPr>
          <p:cNvSpPr txBox="1"/>
          <p:nvPr/>
        </p:nvSpPr>
        <p:spPr>
          <a:xfrm>
            <a:off x="2546645" y="3660376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Diameter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FCF2E06-00BB-9F09-1144-5A0DA8A021B3}"/>
              </a:ext>
            </a:extLst>
          </p:cNvPr>
          <p:cNvGrpSpPr/>
          <p:nvPr/>
        </p:nvGrpSpPr>
        <p:grpSpPr>
          <a:xfrm>
            <a:off x="6044925" y="910921"/>
            <a:ext cx="5731302" cy="3516392"/>
            <a:chOff x="6044925" y="910921"/>
            <a:chExt cx="5731302" cy="3516392"/>
          </a:xfrm>
        </p:grpSpPr>
        <p:sp>
          <p:nvSpPr>
            <p:cNvPr id="138" name="Doughnut 137">
              <a:extLst>
                <a:ext uri="{FF2B5EF4-FFF2-40B4-BE49-F238E27FC236}">
                  <a16:creationId xmlns:a16="http://schemas.microsoft.com/office/drawing/2014/main" id="{3AD3C74E-35B5-2807-638B-6CEB2F428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09265" y="1338450"/>
              <a:ext cx="2920399" cy="2920399"/>
            </a:xfrm>
            <a:prstGeom prst="donu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8479083-A8CB-D71C-04D7-B0C29938DA7E}"/>
                </a:ext>
              </a:extLst>
            </p:cNvPr>
            <p:cNvGrpSpPr>
              <a:grpSpLocks noChangeAspect="1"/>
            </p:cNvGrpSpPr>
            <p:nvPr/>
          </p:nvGrpSpPr>
          <p:grpSpPr>
            <a:xfrm rot="20502854">
              <a:off x="9245464" y="1397909"/>
              <a:ext cx="648000" cy="653427"/>
              <a:chOff x="9031266" y="4546387"/>
              <a:chExt cx="826717" cy="83363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2AA5611D-2F8A-3FC5-63E5-5693690C59A3}"/>
                  </a:ext>
                </a:extLst>
              </p:cNvPr>
              <p:cNvSpPr/>
              <p:nvPr/>
            </p:nvSpPr>
            <p:spPr>
              <a:xfrm>
                <a:off x="9031266" y="4744856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D1CCEE2B-3DB1-7751-14F5-479BB462CC22}"/>
                  </a:ext>
                </a:extLst>
              </p:cNvPr>
              <p:cNvSpPr/>
              <p:nvPr/>
            </p:nvSpPr>
            <p:spPr>
              <a:xfrm>
                <a:off x="9031266" y="4858842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48917BA-9765-E52C-D8D7-606B01571904}"/>
                  </a:ext>
                </a:extLst>
              </p:cNvPr>
              <p:cNvSpPr/>
              <p:nvPr/>
            </p:nvSpPr>
            <p:spPr>
              <a:xfrm>
                <a:off x="9031266" y="4960476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9C48F6-CCF9-32FE-9145-79695EE858D9}"/>
                  </a:ext>
                </a:extLst>
              </p:cNvPr>
              <p:cNvSpPr/>
              <p:nvPr/>
            </p:nvSpPr>
            <p:spPr>
              <a:xfrm>
                <a:off x="9031266" y="5060230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1513A94-EC89-946D-C42A-EA985512EB04}"/>
                  </a:ext>
                </a:extLst>
              </p:cNvPr>
              <p:cNvSpPr/>
              <p:nvPr/>
            </p:nvSpPr>
            <p:spPr>
              <a:xfrm rot="4556002">
                <a:off x="8808380" y="4911334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06E884A2-AF4B-A798-846C-22E06EC7A9BD}"/>
                  </a:ext>
                </a:extLst>
              </p:cNvPr>
              <p:cNvSpPr/>
              <p:nvPr/>
            </p:nvSpPr>
            <p:spPr>
              <a:xfrm rot="4556002">
                <a:off x="8960632" y="4913282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3A0880DA-6EA2-FA87-F7D1-7DEABEFC2730}"/>
                  </a:ext>
                </a:extLst>
              </p:cNvPr>
              <p:cNvSpPr/>
              <p:nvPr/>
            </p:nvSpPr>
            <p:spPr>
              <a:xfrm rot="4556002">
                <a:off x="9112884" y="4906360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925AF72E-5117-3923-1F96-C1941A13C506}"/>
                  </a:ext>
                </a:extLst>
              </p:cNvPr>
              <p:cNvSpPr/>
              <p:nvPr/>
            </p:nvSpPr>
            <p:spPr>
              <a:xfrm rot="4556002">
                <a:off x="9254794" y="4907035"/>
                <a:ext cx="826717" cy="106772"/>
              </a:xfrm>
              <a:custGeom>
                <a:avLst/>
                <a:gdLst>
                  <a:gd name="connsiteX0" fmla="*/ 0 w 826717"/>
                  <a:gd name="connsiteY0" fmla="*/ 40087 h 106772"/>
                  <a:gd name="connsiteX1" fmla="*/ 275572 w 826717"/>
                  <a:gd name="connsiteY1" fmla="*/ 2508 h 106772"/>
                  <a:gd name="connsiteX2" fmla="*/ 526093 w 826717"/>
                  <a:gd name="connsiteY2" fmla="*/ 102717 h 106772"/>
                  <a:gd name="connsiteX3" fmla="*/ 826717 w 826717"/>
                  <a:gd name="connsiteY3" fmla="*/ 77665 h 10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6717" h="106772">
                    <a:moveTo>
                      <a:pt x="0" y="40087"/>
                    </a:moveTo>
                    <a:cubicBezTo>
                      <a:pt x="93945" y="16078"/>
                      <a:pt x="187890" y="-7930"/>
                      <a:pt x="275572" y="2508"/>
                    </a:cubicBezTo>
                    <a:cubicBezTo>
                      <a:pt x="363254" y="12946"/>
                      <a:pt x="434236" y="90191"/>
                      <a:pt x="526093" y="102717"/>
                    </a:cubicBezTo>
                    <a:cubicBezTo>
                      <a:pt x="617951" y="115243"/>
                      <a:pt x="722334" y="96454"/>
                      <a:pt x="826717" y="77665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C1AD696-41D7-A731-3ACE-AB48B03DCAA0}"/>
                </a:ext>
              </a:extLst>
            </p:cNvPr>
            <p:cNvCxnSpPr/>
            <p:nvPr/>
          </p:nvCxnSpPr>
          <p:spPr>
            <a:xfrm>
              <a:off x="8918532" y="1152395"/>
              <a:ext cx="485422" cy="253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477A7D3-4C84-A279-6D55-A6F08A467AAF}"/>
                </a:ext>
              </a:extLst>
            </p:cNvPr>
            <p:cNvSpPr txBox="1"/>
            <p:nvPr/>
          </p:nvSpPr>
          <p:spPr>
            <a:xfrm>
              <a:off x="8024697" y="91092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elastin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AB2C911-C6EC-2E76-43A1-CFD375F7ACC0}"/>
                </a:ext>
              </a:extLst>
            </p:cNvPr>
            <p:cNvGrpSpPr/>
            <p:nvPr/>
          </p:nvGrpSpPr>
          <p:grpSpPr>
            <a:xfrm rot="10192449">
              <a:off x="9896349" y="3025951"/>
              <a:ext cx="1002082" cy="751561"/>
              <a:chOff x="8918532" y="4947781"/>
              <a:chExt cx="1002082" cy="751561"/>
            </a:xfrm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70A9681-9DE0-0AF9-D95B-910C3A89EC4D}"/>
                  </a:ext>
                </a:extLst>
              </p:cNvPr>
              <p:cNvSpPr/>
              <p:nvPr/>
            </p:nvSpPr>
            <p:spPr>
              <a:xfrm>
                <a:off x="9018740" y="4947781"/>
                <a:ext cx="713983" cy="751561"/>
              </a:xfrm>
              <a:custGeom>
                <a:avLst/>
                <a:gdLst>
                  <a:gd name="connsiteX0" fmla="*/ 0 w 713983"/>
                  <a:gd name="connsiteY0" fmla="*/ 751561 h 751561"/>
                  <a:gd name="connsiteX1" fmla="*/ 125260 w 713983"/>
                  <a:gd name="connsiteY1" fmla="*/ 488515 h 751561"/>
                  <a:gd name="connsiteX2" fmla="*/ 488515 w 713983"/>
                  <a:gd name="connsiteY2" fmla="*/ 275572 h 751561"/>
                  <a:gd name="connsiteX3" fmla="*/ 713983 w 713983"/>
                  <a:gd name="connsiteY3" fmla="*/ 0 h 751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983" h="751561">
                    <a:moveTo>
                      <a:pt x="0" y="751561"/>
                    </a:moveTo>
                    <a:cubicBezTo>
                      <a:pt x="21920" y="659703"/>
                      <a:pt x="43841" y="567846"/>
                      <a:pt x="125260" y="488515"/>
                    </a:cubicBezTo>
                    <a:cubicBezTo>
                      <a:pt x="206679" y="409184"/>
                      <a:pt x="390395" y="356991"/>
                      <a:pt x="488515" y="275572"/>
                    </a:cubicBezTo>
                    <a:cubicBezTo>
                      <a:pt x="586635" y="194153"/>
                      <a:pt x="650309" y="97076"/>
                      <a:pt x="713983" y="0"/>
                    </a:cubicBezTo>
                  </a:path>
                </a:pathLst>
              </a:custGeom>
              <a:ln w="19050">
                <a:solidFill>
                  <a:schemeClr val="accent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7272D9F-FB5B-B494-D64B-D03DAD97F26F}"/>
                  </a:ext>
                </a:extLst>
              </p:cNvPr>
              <p:cNvSpPr/>
              <p:nvPr/>
            </p:nvSpPr>
            <p:spPr>
              <a:xfrm>
                <a:off x="8918532" y="5035463"/>
                <a:ext cx="964504" cy="563671"/>
              </a:xfrm>
              <a:custGeom>
                <a:avLst/>
                <a:gdLst>
                  <a:gd name="connsiteX0" fmla="*/ 0 w 964504"/>
                  <a:gd name="connsiteY0" fmla="*/ 563671 h 563671"/>
                  <a:gd name="connsiteX1" fmla="*/ 388306 w 964504"/>
                  <a:gd name="connsiteY1" fmla="*/ 463463 h 563671"/>
                  <a:gd name="connsiteX2" fmla="*/ 526093 w 964504"/>
                  <a:gd name="connsiteY2" fmla="*/ 212942 h 563671"/>
                  <a:gd name="connsiteX3" fmla="*/ 663879 w 964504"/>
                  <a:gd name="connsiteY3" fmla="*/ 50104 h 563671"/>
                  <a:gd name="connsiteX4" fmla="*/ 964504 w 964504"/>
                  <a:gd name="connsiteY4" fmla="*/ 0 h 56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4504" h="563671">
                    <a:moveTo>
                      <a:pt x="0" y="563671"/>
                    </a:moveTo>
                    <a:cubicBezTo>
                      <a:pt x="150312" y="542794"/>
                      <a:pt x="300624" y="521918"/>
                      <a:pt x="388306" y="463463"/>
                    </a:cubicBezTo>
                    <a:cubicBezTo>
                      <a:pt x="475988" y="405008"/>
                      <a:pt x="480164" y="281835"/>
                      <a:pt x="526093" y="212942"/>
                    </a:cubicBezTo>
                    <a:cubicBezTo>
                      <a:pt x="572022" y="144049"/>
                      <a:pt x="590811" y="85594"/>
                      <a:pt x="663879" y="50104"/>
                    </a:cubicBezTo>
                    <a:cubicBezTo>
                      <a:pt x="736948" y="14614"/>
                      <a:pt x="850726" y="7307"/>
                      <a:pt x="964504" y="0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C2B4591-3946-B92D-954B-0DF444513BDA}"/>
                  </a:ext>
                </a:extLst>
              </p:cNvPr>
              <p:cNvSpPr/>
              <p:nvPr/>
            </p:nvSpPr>
            <p:spPr>
              <a:xfrm>
                <a:off x="8968636" y="5098093"/>
                <a:ext cx="951978" cy="413359"/>
              </a:xfrm>
              <a:custGeom>
                <a:avLst/>
                <a:gdLst>
                  <a:gd name="connsiteX0" fmla="*/ 0 w 951978"/>
                  <a:gd name="connsiteY0" fmla="*/ 413359 h 413359"/>
                  <a:gd name="connsiteX1" fmla="*/ 275572 w 951978"/>
                  <a:gd name="connsiteY1" fmla="*/ 350729 h 413359"/>
                  <a:gd name="connsiteX2" fmla="*/ 551145 w 951978"/>
                  <a:gd name="connsiteY2" fmla="*/ 212943 h 413359"/>
                  <a:gd name="connsiteX3" fmla="*/ 726509 w 951978"/>
                  <a:gd name="connsiteY3" fmla="*/ 37578 h 413359"/>
                  <a:gd name="connsiteX4" fmla="*/ 876822 w 951978"/>
                  <a:gd name="connsiteY4" fmla="*/ 12526 h 413359"/>
                  <a:gd name="connsiteX5" fmla="*/ 951978 w 951978"/>
                  <a:gd name="connsiteY5" fmla="*/ 0 h 413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1978" h="413359">
                    <a:moveTo>
                      <a:pt x="0" y="413359"/>
                    </a:moveTo>
                    <a:cubicBezTo>
                      <a:pt x="91857" y="398745"/>
                      <a:pt x="183715" y="384132"/>
                      <a:pt x="275572" y="350729"/>
                    </a:cubicBezTo>
                    <a:cubicBezTo>
                      <a:pt x="367429" y="317326"/>
                      <a:pt x="475989" y="265135"/>
                      <a:pt x="551145" y="212943"/>
                    </a:cubicBezTo>
                    <a:cubicBezTo>
                      <a:pt x="626301" y="160751"/>
                      <a:pt x="672230" y="70981"/>
                      <a:pt x="726509" y="37578"/>
                    </a:cubicBezTo>
                    <a:cubicBezTo>
                      <a:pt x="780788" y="4175"/>
                      <a:pt x="876822" y="12526"/>
                      <a:pt x="876822" y="12526"/>
                    </a:cubicBezTo>
                    <a:lnTo>
                      <a:pt x="951978" y="0"/>
                    </a:ln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4C74693-E9CC-626B-0C4C-C5A97FCB619B}"/>
                  </a:ext>
                </a:extLst>
              </p:cNvPr>
              <p:cNvSpPr/>
              <p:nvPr/>
            </p:nvSpPr>
            <p:spPr>
              <a:xfrm>
                <a:off x="9206630" y="5010411"/>
                <a:ext cx="578353" cy="676405"/>
              </a:xfrm>
              <a:custGeom>
                <a:avLst/>
                <a:gdLst>
                  <a:gd name="connsiteX0" fmla="*/ 0 w 578353"/>
                  <a:gd name="connsiteY0" fmla="*/ 676405 h 676405"/>
                  <a:gd name="connsiteX1" fmla="*/ 62630 w 578353"/>
                  <a:gd name="connsiteY1" fmla="*/ 288099 h 676405"/>
                  <a:gd name="connsiteX2" fmla="*/ 225469 w 578353"/>
                  <a:gd name="connsiteY2" fmla="*/ 187890 h 676405"/>
                  <a:gd name="connsiteX3" fmla="*/ 526093 w 578353"/>
                  <a:gd name="connsiteY3" fmla="*/ 100208 h 676405"/>
                  <a:gd name="connsiteX4" fmla="*/ 576197 w 578353"/>
                  <a:gd name="connsiteY4" fmla="*/ 0 h 67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353" h="676405">
                    <a:moveTo>
                      <a:pt x="0" y="676405"/>
                    </a:moveTo>
                    <a:cubicBezTo>
                      <a:pt x="12526" y="522961"/>
                      <a:pt x="25052" y="369518"/>
                      <a:pt x="62630" y="288099"/>
                    </a:cubicBezTo>
                    <a:cubicBezTo>
                      <a:pt x="100208" y="206680"/>
                      <a:pt x="148225" y="219205"/>
                      <a:pt x="225469" y="187890"/>
                    </a:cubicBezTo>
                    <a:cubicBezTo>
                      <a:pt x="302713" y="156575"/>
                      <a:pt x="467638" y="131523"/>
                      <a:pt x="526093" y="100208"/>
                    </a:cubicBezTo>
                    <a:cubicBezTo>
                      <a:pt x="584548" y="68893"/>
                      <a:pt x="580372" y="34446"/>
                      <a:pt x="576197" y="0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2F35DC5-F88B-DCAE-0E2B-5AF7D7BC4DD5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296" y="3608471"/>
              <a:ext cx="420224" cy="404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15B22F0-4841-6FBD-D021-563DBF074E59}"/>
                </a:ext>
              </a:extLst>
            </p:cNvPr>
            <p:cNvSpPr txBox="1"/>
            <p:nvPr/>
          </p:nvSpPr>
          <p:spPr>
            <a:xfrm>
              <a:off x="10732351" y="4032055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collagen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80C2FB4-18EB-E2DB-5C29-62149918C598}"/>
                </a:ext>
              </a:extLst>
            </p:cNvPr>
            <p:cNvGrpSpPr/>
            <p:nvPr/>
          </p:nvGrpSpPr>
          <p:grpSpPr>
            <a:xfrm rot="3381982">
              <a:off x="8096071" y="3072720"/>
              <a:ext cx="1089380" cy="366043"/>
              <a:chOff x="8340385" y="3670599"/>
              <a:chExt cx="1089380" cy="366043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390C3C3-FD5D-A845-B33A-E3B3C0ECB3CD}"/>
                  </a:ext>
                </a:extLst>
              </p:cNvPr>
              <p:cNvGrpSpPr/>
              <p:nvPr/>
            </p:nvGrpSpPr>
            <p:grpSpPr>
              <a:xfrm>
                <a:off x="8564867" y="3670599"/>
                <a:ext cx="626455" cy="177008"/>
                <a:chOff x="8718115" y="5072749"/>
                <a:chExt cx="626455" cy="177008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09BBE634-274C-703D-2B39-E4A62B96AC27}"/>
                    </a:ext>
                  </a:extLst>
                </p:cNvPr>
                <p:cNvSpPr/>
                <p:nvPr/>
              </p:nvSpPr>
              <p:spPr>
                <a:xfrm>
                  <a:off x="8718115" y="5072749"/>
                  <a:ext cx="626455" cy="177008"/>
                </a:xfrm>
                <a:custGeom>
                  <a:avLst/>
                  <a:gdLst>
                    <a:gd name="connsiteX0" fmla="*/ 0 w 626455"/>
                    <a:gd name="connsiteY0" fmla="*/ 87974 h 177008"/>
                    <a:gd name="connsiteX1" fmla="*/ 162838 w 626455"/>
                    <a:gd name="connsiteY1" fmla="*/ 75448 h 177008"/>
                    <a:gd name="connsiteX2" fmla="*/ 263047 w 626455"/>
                    <a:gd name="connsiteY2" fmla="*/ 292 h 177008"/>
                    <a:gd name="connsiteX3" fmla="*/ 488515 w 626455"/>
                    <a:gd name="connsiteY3" fmla="*/ 50396 h 177008"/>
                    <a:gd name="connsiteX4" fmla="*/ 626301 w 626455"/>
                    <a:gd name="connsiteY4" fmla="*/ 75448 h 177008"/>
                    <a:gd name="connsiteX5" fmla="*/ 463463 w 626455"/>
                    <a:gd name="connsiteY5" fmla="*/ 113026 h 177008"/>
                    <a:gd name="connsiteX6" fmla="*/ 338203 w 626455"/>
                    <a:gd name="connsiteY6" fmla="*/ 175656 h 177008"/>
                    <a:gd name="connsiteX7" fmla="*/ 162838 w 626455"/>
                    <a:gd name="connsiteY7" fmla="*/ 150604 h 177008"/>
                    <a:gd name="connsiteX8" fmla="*/ 0 w 626455"/>
                    <a:gd name="connsiteY8" fmla="*/ 87974 h 17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6455" h="177008">
                      <a:moveTo>
                        <a:pt x="0" y="87974"/>
                      </a:moveTo>
                      <a:cubicBezTo>
                        <a:pt x="0" y="75448"/>
                        <a:pt x="118997" y="90062"/>
                        <a:pt x="162838" y="75448"/>
                      </a:cubicBezTo>
                      <a:cubicBezTo>
                        <a:pt x="206679" y="60834"/>
                        <a:pt x="208768" y="4467"/>
                        <a:pt x="263047" y="292"/>
                      </a:cubicBezTo>
                      <a:cubicBezTo>
                        <a:pt x="317326" y="-3883"/>
                        <a:pt x="427973" y="37870"/>
                        <a:pt x="488515" y="50396"/>
                      </a:cubicBezTo>
                      <a:cubicBezTo>
                        <a:pt x="549057" y="62922"/>
                        <a:pt x="630476" y="65010"/>
                        <a:pt x="626301" y="75448"/>
                      </a:cubicBezTo>
                      <a:cubicBezTo>
                        <a:pt x="622126" y="85886"/>
                        <a:pt x="511479" y="96325"/>
                        <a:pt x="463463" y="113026"/>
                      </a:cubicBezTo>
                      <a:cubicBezTo>
                        <a:pt x="415447" y="129727"/>
                        <a:pt x="388307" y="169393"/>
                        <a:pt x="338203" y="175656"/>
                      </a:cubicBezTo>
                      <a:cubicBezTo>
                        <a:pt x="288099" y="181919"/>
                        <a:pt x="219205" y="165218"/>
                        <a:pt x="162838" y="150604"/>
                      </a:cubicBezTo>
                      <a:cubicBezTo>
                        <a:pt x="106471" y="135990"/>
                        <a:pt x="0" y="100500"/>
                        <a:pt x="0" y="879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9E5135D-3372-19EC-0C0F-CAFEFF83C3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7342" y="5135853"/>
                  <a:ext cx="108000" cy="72000"/>
                </a:xfrm>
                <a:prstGeom prst="ellipse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25E60C5-23B0-B56B-0A4E-946D7BB1CA0F}"/>
                  </a:ext>
                </a:extLst>
              </p:cNvPr>
              <p:cNvGrpSpPr/>
              <p:nvPr/>
            </p:nvGrpSpPr>
            <p:grpSpPr>
              <a:xfrm>
                <a:off x="8803310" y="3786873"/>
                <a:ext cx="626455" cy="177008"/>
                <a:chOff x="8718115" y="5072749"/>
                <a:chExt cx="626455" cy="177008"/>
              </a:xfrm>
            </p:grpSpPr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CFA9579F-262E-B673-E4E7-17C42B900668}"/>
                    </a:ext>
                  </a:extLst>
                </p:cNvPr>
                <p:cNvSpPr/>
                <p:nvPr/>
              </p:nvSpPr>
              <p:spPr>
                <a:xfrm>
                  <a:off x="8718115" y="5072749"/>
                  <a:ext cx="626455" cy="177008"/>
                </a:xfrm>
                <a:custGeom>
                  <a:avLst/>
                  <a:gdLst>
                    <a:gd name="connsiteX0" fmla="*/ 0 w 626455"/>
                    <a:gd name="connsiteY0" fmla="*/ 87974 h 177008"/>
                    <a:gd name="connsiteX1" fmla="*/ 162838 w 626455"/>
                    <a:gd name="connsiteY1" fmla="*/ 75448 h 177008"/>
                    <a:gd name="connsiteX2" fmla="*/ 263047 w 626455"/>
                    <a:gd name="connsiteY2" fmla="*/ 292 h 177008"/>
                    <a:gd name="connsiteX3" fmla="*/ 488515 w 626455"/>
                    <a:gd name="connsiteY3" fmla="*/ 50396 h 177008"/>
                    <a:gd name="connsiteX4" fmla="*/ 626301 w 626455"/>
                    <a:gd name="connsiteY4" fmla="*/ 75448 h 177008"/>
                    <a:gd name="connsiteX5" fmla="*/ 463463 w 626455"/>
                    <a:gd name="connsiteY5" fmla="*/ 113026 h 177008"/>
                    <a:gd name="connsiteX6" fmla="*/ 338203 w 626455"/>
                    <a:gd name="connsiteY6" fmla="*/ 175656 h 177008"/>
                    <a:gd name="connsiteX7" fmla="*/ 162838 w 626455"/>
                    <a:gd name="connsiteY7" fmla="*/ 150604 h 177008"/>
                    <a:gd name="connsiteX8" fmla="*/ 0 w 626455"/>
                    <a:gd name="connsiteY8" fmla="*/ 87974 h 17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6455" h="177008">
                      <a:moveTo>
                        <a:pt x="0" y="87974"/>
                      </a:moveTo>
                      <a:cubicBezTo>
                        <a:pt x="0" y="75448"/>
                        <a:pt x="118997" y="90062"/>
                        <a:pt x="162838" y="75448"/>
                      </a:cubicBezTo>
                      <a:cubicBezTo>
                        <a:pt x="206679" y="60834"/>
                        <a:pt x="208768" y="4467"/>
                        <a:pt x="263047" y="292"/>
                      </a:cubicBezTo>
                      <a:cubicBezTo>
                        <a:pt x="317326" y="-3883"/>
                        <a:pt x="427973" y="37870"/>
                        <a:pt x="488515" y="50396"/>
                      </a:cubicBezTo>
                      <a:cubicBezTo>
                        <a:pt x="549057" y="62922"/>
                        <a:pt x="630476" y="65010"/>
                        <a:pt x="626301" y="75448"/>
                      </a:cubicBezTo>
                      <a:cubicBezTo>
                        <a:pt x="622126" y="85886"/>
                        <a:pt x="511479" y="96325"/>
                        <a:pt x="463463" y="113026"/>
                      </a:cubicBezTo>
                      <a:cubicBezTo>
                        <a:pt x="415447" y="129727"/>
                        <a:pt x="388307" y="169393"/>
                        <a:pt x="338203" y="175656"/>
                      </a:cubicBezTo>
                      <a:cubicBezTo>
                        <a:pt x="288099" y="181919"/>
                        <a:pt x="219205" y="165218"/>
                        <a:pt x="162838" y="150604"/>
                      </a:cubicBezTo>
                      <a:cubicBezTo>
                        <a:pt x="106471" y="135990"/>
                        <a:pt x="0" y="100500"/>
                        <a:pt x="0" y="879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3F018C43-9A0D-113E-A171-C495E25573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7342" y="5135853"/>
                  <a:ext cx="108000" cy="72000"/>
                </a:xfrm>
                <a:prstGeom prst="ellipse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E211649-C4B2-41BA-FDB7-367326DEBD4A}"/>
                  </a:ext>
                </a:extLst>
              </p:cNvPr>
              <p:cNvGrpSpPr/>
              <p:nvPr/>
            </p:nvGrpSpPr>
            <p:grpSpPr>
              <a:xfrm rot="380191">
                <a:off x="8340385" y="3859634"/>
                <a:ext cx="626455" cy="177008"/>
                <a:chOff x="8718115" y="5072749"/>
                <a:chExt cx="626455" cy="177008"/>
              </a:xfrm>
            </p:grpSpPr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3FEEE865-43C3-3606-3862-4EF693A4B7CC}"/>
                    </a:ext>
                  </a:extLst>
                </p:cNvPr>
                <p:cNvSpPr/>
                <p:nvPr/>
              </p:nvSpPr>
              <p:spPr>
                <a:xfrm>
                  <a:off x="8718115" y="5072749"/>
                  <a:ext cx="626455" cy="177008"/>
                </a:xfrm>
                <a:custGeom>
                  <a:avLst/>
                  <a:gdLst>
                    <a:gd name="connsiteX0" fmla="*/ 0 w 626455"/>
                    <a:gd name="connsiteY0" fmla="*/ 87974 h 177008"/>
                    <a:gd name="connsiteX1" fmla="*/ 162838 w 626455"/>
                    <a:gd name="connsiteY1" fmla="*/ 75448 h 177008"/>
                    <a:gd name="connsiteX2" fmla="*/ 263047 w 626455"/>
                    <a:gd name="connsiteY2" fmla="*/ 292 h 177008"/>
                    <a:gd name="connsiteX3" fmla="*/ 488515 w 626455"/>
                    <a:gd name="connsiteY3" fmla="*/ 50396 h 177008"/>
                    <a:gd name="connsiteX4" fmla="*/ 626301 w 626455"/>
                    <a:gd name="connsiteY4" fmla="*/ 75448 h 177008"/>
                    <a:gd name="connsiteX5" fmla="*/ 463463 w 626455"/>
                    <a:gd name="connsiteY5" fmla="*/ 113026 h 177008"/>
                    <a:gd name="connsiteX6" fmla="*/ 338203 w 626455"/>
                    <a:gd name="connsiteY6" fmla="*/ 175656 h 177008"/>
                    <a:gd name="connsiteX7" fmla="*/ 162838 w 626455"/>
                    <a:gd name="connsiteY7" fmla="*/ 150604 h 177008"/>
                    <a:gd name="connsiteX8" fmla="*/ 0 w 626455"/>
                    <a:gd name="connsiteY8" fmla="*/ 87974 h 17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6455" h="177008">
                      <a:moveTo>
                        <a:pt x="0" y="87974"/>
                      </a:moveTo>
                      <a:cubicBezTo>
                        <a:pt x="0" y="75448"/>
                        <a:pt x="118997" y="90062"/>
                        <a:pt x="162838" y="75448"/>
                      </a:cubicBezTo>
                      <a:cubicBezTo>
                        <a:pt x="206679" y="60834"/>
                        <a:pt x="208768" y="4467"/>
                        <a:pt x="263047" y="292"/>
                      </a:cubicBezTo>
                      <a:cubicBezTo>
                        <a:pt x="317326" y="-3883"/>
                        <a:pt x="427973" y="37870"/>
                        <a:pt x="488515" y="50396"/>
                      </a:cubicBezTo>
                      <a:cubicBezTo>
                        <a:pt x="549057" y="62922"/>
                        <a:pt x="630476" y="65010"/>
                        <a:pt x="626301" y="75448"/>
                      </a:cubicBezTo>
                      <a:cubicBezTo>
                        <a:pt x="622126" y="85886"/>
                        <a:pt x="511479" y="96325"/>
                        <a:pt x="463463" y="113026"/>
                      </a:cubicBezTo>
                      <a:cubicBezTo>
                        <a:pt x="415447" y="129727"/>
                        <a:pt x="388307" y="169393"/>
                        <a:pt x="338203" y="175656"/>
                      </a:cubicBezTo>
                      <a:cubicBezTo>
                        <a:pt x="288099" y="181919"/>
                        <a:pt x="219205" y="165218"/>
                        <a:pt x="162838" y="150604"/>
                      </a:cubicBezTo>
                      <a:cubicBezTo>
                        <a:pt x="106471" y="135990"/>
                        <a:pt x="0" y="100500"/>
                        <a:pt x="0" y="8797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D925D48-0E53-AD7A-D578-8C1909D93D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77342" y="5135853"/>
                  <a:ext cx="108000" cy="72000"/>
                </a:xfrm>
                <a:prstGeom prst="ellipse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B414537-CDE2-7CC9-3BB9-4D6027FD5AA6}"/>
                </a:ext>
              </a:extLst>
            </p:cNvPr>
            <p:cNvSpPr txBox="1"/>
            <p:nvPr/>
          </p:nvSpPr>
          <p:spPr>
            <a:xfrm>
              <a:off x="6044925" y="3780982"/>
              <a:ext cx="2450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vascular smooth muscle cells (VSMCs)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30F104A-CF36-C07F-0E71-322C3ADE3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9325" y="3432477"/>
              <a:ext cx="624681" cy="3781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A2F1E6C-31B7-AF2F-D06F-21E28D7C190D}"/>
              </a:ext>
            </a:extLst>
          </p:cNvPr>
          <p:cNvGrpSpPr/>
          <p:nvPr/>
        </p:nvGrpSpPr>
        <p:grpSpPr>
          <a:xfrm>
            <a:off x="8010906" y="1090248"/>
            <a:ext cx="3140763" cy="3204390"/>
            <a:chOff x="3884404" y="4365245"/>
            <a:chExt cx="3140763" cy="320439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8938A9-B2CD-EB9E-408F-49FAF4E9BB66}"/>
                </a:ext>
              </a:extLst>
            </p:cNvPr>
            <p:cNvCxnSpPr>
              <a:cxnSpLocks/>
            </p:cNvCxnSpPr>
            <p:nvPr/>
          </p:nvCxnSpPr>
          <p:spPr>
            <a:xfrm>
              <a:off x="6399299" y="6623898"/>
              <a:ext cx="0" cy="233223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2AB98D0-ABD4-4A1B-970C-F6E4047F8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2488" y="5980727"/>
              <a:ext cx="502144" cy="14216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0BD023E-3E71-227F-0BE8-1DA1EAB7A9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488" y="6126065"/>
              <a:ext cx="502144" cy="14216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0BC05EE-38C2-1B05-D6D3-156ACCF854E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242485" y="5767220"/>
              <a:ext cx="252000" cy="71344"/>
            </a:xfrm>
            <a:prstGeom prst="line">
              <a:avLst/>
            </a:prstGeom>
            <a:ln w="25400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29B996-4180-D7E6-55C5-B1CAE1D027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487" y="5838564"/>
              <a:ext cx="502144" cy="14216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4C5A0D-41C3-E4C0-6A80-232829DC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2486" y="6268228"/>
              <a:ext cx="502144" cy="14216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D1B767D-CF6B-468E-B5E5-AD0C798992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486" y="6410391"/>
              <a:ext cx="502144" cy="14216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B7DF51E-1503-9727-B0FB-973BA3BFE47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492630" y="6552554"/>
              <a:ext cx="252000" cy="71344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C3AE1D7-CA8A-F2D5-4ED8-1E2B0F20F7C5}"/>
                </a:ext>
              </a:extLst>
            </p:cNvPr>
            <p:cNvCxnSpPr>
              <a:cxnSpLocks/>
            </p:cNvCxnSpPr>
            <p:nvPr/>
          </p:nvCxnSpPr>
          <p:spPr>
            <a:xfrm>
              <a:off x="4492630" y="5530822"/>
              <a:ext cx="0" cy="23322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E44656F-644F-FB89-D4D0-06CD618976DD}"/>
                </a:ext>
              </a:extLst>
            </p:cNvPr>
            <p:cNvCxnSpPr>
              <a:cxnSpLocks/>
            </p:cNvCxnSpPr>
            <p:nvPr/>
          </p:nvCxnSpPr>
          <p:spPr>
            <a:xfrm>
              <a:off x="4492630" y="6623898"/>
              <a:ext cx="0" cy="233223"/>
            </a:xfrm>
            <a:prstGeom prst="line">
              <a:avLst/>
            </a:prstGeom>
            <a:ln w="22225" cap="rnd"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E3E764B-7E9F-2C4B-7EAD-A308CAFD7F8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01036" y="5942373"/>
              <a:ext cx="502144" cy="90000"/>
            </a:xfrm>
            <a:prstGeom prst="line">
              <a:avLst/>
            </a:prstGeom>
            <a:ln w="25400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989A393-5861-1BC8-CFE2-8FB570281C2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01035" y="6032374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03A7332-FF20-90A9-8C50-3D2AF31793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01031" y="6124064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EACC9D1-8F8A-28B4-E9AF-79C1A608B1B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01035" y="6215551"/>
              <a:ext cx="502144" cy="90000"/>
            </a:xfrm>
            <a:prstGeom prst="line">
              <a:avLst/>
            </a:prstGeom>
            <a:ln w="25400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81C3B4D-7BE6-79BA-E1FD-5DC03776EA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01035" y="6308727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5C20CD4-A80A-25FB-7A5B-8168D14C87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01032" y="6398729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AFD2608-DE60-8238-5057-5DDD71BA07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01032" y="6488930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A845F5-E63D-E78B-1F43-6BD90631B0D1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>
              <a:off x="5201030" y="6578732"/>
              <a:ext cx="252000" cy="45166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ABB4308-6948-26BF-C39C-109FEB5E05C7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>
              <a:off x="5451175" y="5718100"/>
              <a:ext cx="252000" cy="45166"/>
            </a:xfrm>
            <a:prstGeom prst="line">
              <a:avLst/>
            </a:prstGeom>
            <a:ln w="25400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B4760BC-2C41-B68A-6A3F-5316B0E0BC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01032" y="5763068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03D28B3-1792-C187-3848-11D7BA11052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01031" y="5853069"/>
              <a:ext cx="502144" cy="90000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8712868-90D9-AEEF-8969-0EE5863C1EE8}"/>
                </a:ext>
              </a:extLst>
            </p:cNvPr>
            <p:cNvCxnSpPr>
              <a:cxnSpLocks/>
            </p:cNvCxnSpPr>
            <p:nvPr/>
          </p:nvCxnSpPr>
          <p:spPr>
            <a:xfrm>
              <a:off x="5451174" y="5530822"/>
              <a:ext cx="341" cy="184103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3E30B59-221D-D496-2244-2885CF15C0BF}"/>
                </a:ext>
              </a:extLst>
            </p:cNvPr>
            <p:cNvCxnSpPr>
              <a:cxnSpLocks/>
            </p:cNvCxnSpPr>
            <p:nvPr/>
          </p:nvCxnSpPr>
          <p:spPr>
            <a:xfrm>
              <a:off x="5451515" y="6623899"/>
              <a:ext cx="0" cy="233223"/>
            </a:xfrm>
            <a:prstGeom prst="line">
              <a:avLst/>
            </a:prstGeom>
            <a:ln w="22225" cap="rnd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4562AC-C59F-BE03-F3C9-77000156ADAC}"/>
                </a:ext>
              </a:extLst>
            </p:cNvPr>
            <p:cNvCxnSpPr>
              <a:cxnSpLocks/>
            </p:cNvCxnSpPr>
            <p:nvPr/>
          </p:nvCxnSpPr>
          <p:spPr>
            <a:xfrm>
              <a:off x="4143318" y="6866588"/>
              <a:ext cx="261571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A0F13C7-6D87-1803-89A7-4DC46C137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9299" y="6516381"/>
              <a:ext cx="254317" cy="108000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FC018E-B2D6-1C1B-F1C8-A6764DAD45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51472" y="6280970"/>
              <a:ext cx="502144" cy="237600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CCE0FDE-AEAE-4B27-217A-EFDC09C9A69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151472" y="6039603"/>
              <a:ext cx="502144" cy="237600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D761BBB-D368-270E-F4D2-76034B0D8C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51472" y="5800120"/>
              <a:ext cx="502144" cy="237600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C0EFFD1-CD69-4DE5-D6C0-966E2F34C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1466" y="5690237"/>
              <a:ext cx="254317" cy="108000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BEB3B5F-4E07-3EC4-7F1A-1F9B89681365}"/>
                </a:ext>
              </a:extLst>
            </p:cNvPr>
            <p:cNvCxnSpPr>
              <a:cxnSpLocks/>
            </p:cNvCxnSpPr>
            <p:nvPr/>
          </p:nvCxnSpPr>
          <p:spPr>
            <a:xfrm>
              <a:off x="6410935" y="5530822"/>
              <a:ext cx="0" cy="156240"/>
            </a:xfrm>
            <a:prstGeom prst="line">
              <a:avLst/>
            </a:prstGeom>
            <a:ln w="22225" cap="rnd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E63889-6FFC-03D4-15F0-2F604C4B76FC}"/>
                </a:ext>
              </a:extLst>
            </p:cNvPr>
            <p:cNvCxnSpPr>
              <a:cxnSpLocks/>
            </p:cNvCxnSpPr>
            <p:nvPr/>
          </p:nvCxnSpPr>
          <p:spPr>
            <a:xfrm>
              <a:off x="4143318" y="5509924"/>
              <a:ext cx="261571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563304C-58FB-4B3E-6D43-4ECBED745572}"/>
                </a:ext>
              </a:extLst>
            </p:cNvPr>
            <p:cNvCxnSpPr/>
            <p:nvPr/>
          </p:nvCxnSpPr>
          <p:spPr>
            <a:xfrm flipV="1">
              <a:off x="6131588" y="5741429"/>
              <a:ext cx="549023" cy="837629"/>
            </a:xfrm>
            <a:prstGeom prst="straightConnector1">
              <a:avLst/>
            </a:prstGeom>
            <a:ln cap="rnd">
              <a:solidFill>
                <a:schemeClr val="accent5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1410159-9467-46DB-50A6-11447B429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9299" y="607906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5AAD18-7898-04A0-87FE-1AAA5D80F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6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540A6AA-F049-70AD-35C7-3FD27C2E9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824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70B6AD6-7315-C0E7-2D79-18429753C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87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B9BFD35-2EF0-13EC-B88D-83CF81F2B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8934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52FC84A-839B-EFED-7465-9A77054CD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598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22BF073-5CA1-C1B4-0A0A-7CA4FB3F0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3044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BD0DDA9-4193-8AE8-1A96-5AFF3DD3B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009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76323AB-EFD8-A1B4-A9F8-F89B71F05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154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21EAB65-5E83-DB67-B41E-30074111FE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0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31272A1-5B7B-F6F4-1D53-E2CF080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264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08D99A3-410F-A52A-4066-0B830BA92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831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B660E2-3742-3ABC-678C-FA38E84AB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5374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E04AB-FA08-9F5C-7C7D-CCF8C51EA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429" y="6868534"/>
              <a:ext cx="207055" cy="152786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BC7C95F-4D5E-98E2-E06E-92F799BFAE5C}"/>
                </a:ext>
              </a:extLst>
            </p:cNvPr>
            <p:cNvSpPr txBox="1"/>
            <p:nvPr/>
          </p:nvSpPr>
          <p:spPr>
            <a:xfrm>
              <a:off x="4088727" y="7046415"/>
              <a:ext cx="8210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matrix</a:t>
              </a:r>
            </a:p>
            <a:p>
              <a:pPr algn="ctr"/>
              <a:r>
                <a:rPr lang="en-GB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(elastin)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79D541E-72F2-F833-A8BC-7B701A8C4239}"/>
                </a:ext>
              </a:extLst>
            </p:cNvPr>
            <p:cNvSpPr txBox="1"/>
            <p:nvPr/>
          </p:nvSpPr>
          <p:spPr>
            <a:xfrm>
              <a:off x="5033683" y="7046415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collagen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2521333-6987-4C20-E023-ADB00AA5D67E}"/>
                </a:ext>
              </a:extLst>
            </p:cNvPr>
            <p:cNvSpPr txBox="1"/>
            <p:nvPr/>
          </p:nvSpPr>
          <p:spPr>
            <a:xfrm>
              <a:off x="6009021" y="7046415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VSMCs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3F4644A-CE78-B5F1-FB2E-455BB13274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1174" y="4846199"/>
              <a:ext cx="36" cy="66372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E88E2F1C-81EE-2B1D-F972-E1AE1520649D}"/>
                </a:ext>
              </a:extLst>
            </p:cNvPr>
            <p:cNvSpPr/>
            <p:nvPr/>
          </p:nvSpPr>
          <p:spPr>
            <a:xfrm>
              <a:off x="3884404" y="4707831"/>
              <a:ext cx="3140763" cy="2826015"/>
            </a:xfrm>
            <a:prstGeom prst="roundRect">
              <a:avLst>
                <a:gd name="adj" fmla="val 9633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3BB966D-CD6F-916B-9824-793BC3D08D30}"/>
                </a:ext>
              </a:extLst>
            </p:cNvPr>
            <p:cNvSpPr txBox="1"/>
            <p:nvPr/>
          </p:nvSpPr>
          <p:spPr>
            <a:xfrm>
              <a:off x="4242485" y="4365245"/>
              <a:ext cx="24513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Arterial wall tissue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84E77F9-DFA0-A228-F86B-317581217EE5}"/>
                  </a:ext>
                </a:extLst>
              </p:cNvPr>
              <p:cNvSpPr txBox="1"/>
              <p:nvPr/>
            </p:nvSpPr>
            <p:spPr>
              <a:xfrm>
                <a:off x="7460168" y="4881939"/>
                <a:ext cx="4210576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wall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matrix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collagen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VSMC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84E77F9-DFA0-A228-F86B-31758121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168" y="4881939"/>
                <a:ext cx="4210576" cy="429092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Freeform 177">
            <a:extLst>
              <a:ext uri="{FF2B5EF4-FFF2-40B4-BE49-F238E27FC236}">
                <a16:creationId xmlns:a16="http://schemas.microsoft.com/office/drawing/2014/main" id="{62C4EED1-2892-0A59-D1C6-3AF4F777725A}"/>
              </a:ext>
            </a:extLst>
          </p:cNvPr>
          <p:cNvSpPr/>
          <p:nvPr/>
        </p:nvSpPr>
        <p:spPr>
          <a:xfrm>
            <a:off x="1560124" y="2821132"/>
            <a:ext cx="3463447" cy="764088"/>
          </a:xfrm>
          <a:custGeom>
            <a:avLst/>
            <a:gdLst>
              <a:gd name="connsiteX0" fmla="*/ 0 w 3463447"/>
              <a:gd name="connsiteY0" fmla="*/ 764088 h 764088"/>
              <a:gd name="connsiteX1" fmla="*/ 231732 w 3463447"/>
              <a:gd name="connsiteY1" fmla="*/ 582461 h 764088"/>
              <a:gd name="connsiteX2" fmla="*/ 594986 w 3463447"/>
              <a:gd name="connsiteY2" fmla="*/ 388307 h 764088"/>
              <a:gd name="connsiteX3" fmla="*/ 1039660 w 3463447"/>
              <a:gd name="connsiteY3" fmla="*/ 263047 h 764088"/>
              <a:gd name="connsiteX4" fmla="*/ 2210844 w 3463447"/>
              <a:gd name="connsiteY4" fmla="*/ 93946 h 764088"/>
              <a:gd name="connsiteX5" fmla="*/ 3463447 w 3463447"/>
              <a:gd name="connsiteY5" fmla="*/ 0 h 76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3447" h="764088">
                <a:moveTo>
                  <a:pt x="0" y="764088"/>
                </a:moveTo>
                <a:cubicBezTo>
                  <a:pt x="66284" y="704589"/>
                  <a:pt x="132568" y="645091"/>
                  <a:pt x="231732" y="582461"/>
                </a:cubicBezTo>
                <a:cubicBezTo>
                  <a:pt x="330896" y="519831"/>
                  <a:pt x="460331" y="441543"/>
                  <a:pt x="594986" y="388307"/>
                </a:cubicBezTo>
                <a:cubicBezTo>
                  <a:pt x="729641" y="335071"/>
                  <a:pt x="770350" y="312107"/>
                  <a:pt x="1039660" y="263047"/>
                </a:cubicBezTo>
                <a:cubicBezTo>
                  <a:pt x="1308970" y="213987"/>
                  <a:pt x="1806879" y="137787"/>
                  <a:pt x="2210844" y="93946"/>
                </a:cubicBezTo>
                <a:cubicBezTo>
                  <a:pt x="2614809" y="50105"/>
                  <a:pt x="3039128" y="25052"/>
                  <a:pt x="3463447" y="0"/>
                </a:cubicBezTo>
              </a:path>
            </a:pathLst>
          </a:custGeom>
          <a:noFill/>
          <a:ln w="19050" cap="rnd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6BFC506A-B16B-879F-E6B0-CB77C89521EF}"/>
              </a:ext>
            </a:extLst>
          </p:cNvPr>
          <p:cNvSpPr/>
          <p:nvPr/>
        </p:nvSpPr>
        <p:spPr>
          <a:xfrm>
            <a:off x="2787675" y="1487109"/>
            <a:ext cx="2198318" cy="2123162"/>
          </a:xfrm>
          <a:custGeom>
            <a:avLst/>
            <a:gdLst>
              <a:gd name="connsiteX0" fmla="*/ 0 w 2198318"/>
              <a:gd name="connsiteY0" fmla="*/ 2123162 h 2123162"/>
              <a:gd name="connsiteX1" fmla="*/ 407096 w 2198318"/>
              <a:gd name="connsiteY1" fmla="*/ 2054269 h 2123162"/>
              <a:gd name="connsiteX2" fmla="*/ 908137 w 2198318"/>
              <a:gd name="connsiteY2" fmla="*/ 1929008 h 2123162"/>
              <a:gd name="connsiteX3" fmla="*/ 1352811 w 2198318"/>
              <a:gd name="connsiteY3" fmla="*/ 1697277 h 2123162"/>
              <a:gd name="connsiteX4" fmla="*/ 1853852 w 2198318"/>
              <a:gd name="connsiteY4" fmla="*/ 1045924 h 2123162"/>
              <a:gd name="connsiteX5" fmla="*/ 2198318 w 2198318"/>
              <a:gd name="connsiteY5" fmla="*/ 0 h 2123162"/>
              <a:gd name="connsiteX0" fmla="*/ 0 w 2198318"/>
              <a:gd name="connsiteY0" fmla="*/ 2123162 h 2123162"/>
              <a:gd name="connsiteX1" fmla="*/ 407096 w 2198318"/>
              <a:gd name="connsiteY1" fmla="*/ 2054269 h 2123162"/>
              <a:gd name="connsiteX2" fmla="*/ 908137 w 2198318"/>
              <a:gd name="connsiteY2" fmla="*/ 1929008 h 2123162"/>
              <a:gd name="connsiteX3" fmla="*/ 1352811 w 2198318"/>
              <a:gd name="connsiteY3" fmla="*/ 1697277 h 2123162"/>
              <a:gd name="connsiteX4" fmla="*/ 1853852 w 2198318"/>
              <a:gd name="connsiteY4" fmla="*/ 1045924 h 2123162"/>
              <a:gd name="connsiteX5" fmla="*/ 2198318 w 2198318"/>
              <a:gd name="connsiteY5" fmla="*/ 0 h 21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8318" h="2123162">
                <a:moveTo>
                  <a:pt x="0" y="2123162"/>
                </a:moveTo>
                <a:cubicBezTo>
                  <a:pt x="127870" y="2104895"/>
                  <a:pt x="255740" y="2086628"/>
                  <a:pt x="407096" y="2054269"/>
                </a:cubicBezTo>
                <a:cubicBezTo>
                  <a:pt x="558452" y="2021910"/>
                  <a:pt x="750518" y="1988507"/>
                  <a:pt x="908137" y="1929008"/>
                </a:cubicBezTo>
                <a:cubicBezTo>
                  <a:pt x="1065756" y="1869509"/>
                  <a:pt x="1239034" y="1800616"/>
                  <a:pt x="1352811" y="1697277"/>
                </a:cubicBezTo>
                <a:cubicBezTo>
                  <a:pt x="1466588" y="1593938"/>
                  <a:pt x="1712934" y="1328803"/>
                  <a:pt x="1853852" y="1045924"/>
                </a:cubicBezTo>
                <a:cubicBezTo>
                  <a:pt x="1994770" y="763045"/>
                  <a:pt x="2096544" y="381522"/>
                  <a:pt x="2198318" y="0"/>
                </a:cubicBezTo>
              </a:path>
            </a:pathLst>
          </a:custGeom>
          <a:noFill/>
          <a:ln w="19050" cap="rnd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703A3-A7D9-B5FE-4BB3-DC565737C165}"/>
              </a:ext>
            </a:extLst>
          </p:cNvPr>
          <p:cNvGrpSpPr/>
          <p:nvPr/>
        </p:nvGrpSpPr>
        <p:grpSpPr>
          <a:xfrm>
            <a:off x="489076" y="4346694"/>
            <a:ext cx="5894929" cy="2318373"/>
            <a:chOff x="489076" y="4346694"/>
            <a:chExt cx="5894929" cy="2318373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0A425D2A-1321-0455-F6AB-420DADC51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937" y="4346694"/>
              <a:ext cx="2475906" cy="1733134"/>
            </a:xfrm>
            <a:prstGeom prst="rect">
              <a:avLst/>
            </a:prstGeom>
          </p:spPr>
        </p:pic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D4E4843-A78C-A647-F6FB-4B7601F15C1E}"/>
                </a:ext>
              </a:extLst>
            </p:cNvPr>
            <p:cNvGrpSpPr/>
            <p:nvPr/>
          </p:nvGrpSpPr>
          <p:grpSpPr>
            <a:xfrm>
              <a:off x="3663137" y="4686503"/>
              <a:ext cx="2720868" cy="1006889"/>
              <a:chOff x="7765313" y="4333111"/>
              <a:chExt cx="3844118" cy="1476622"/>
            </a:xfrm>
          </p:grpSpPr>
          <p:pic>
            <p:nvPicPr>
              <p:cNvPr id="184" name="Picture 183" descr="A picture containing text, tree&#10;&#10;Description automatically generated">
                <a:extLst>
                  <a:ext uri="{FF2B5EF4-FFF2-40B4-BE49-F238E27FC236}">
                    <a16:creationId xmlns:a16="http://schemas.microsoft.com/office/drawing/2014/main" id="{6D67652C-E5B1-4445-2CF5-FBAC0C41E3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838" b="61625"/>
              <a:stretch/>
            </p:blipFill>
            <p:spPr>
              <a:xfrm>
                <a:off x="7765313" y="4333111"/>
                <a:ext cx="1438424" cy="1471834"/>
              </a:xfrm>
              <a:prstGeom prst="rect">
                <a:avLst/>
              </a:prstGeom>
            </p:spPr>
          </p:pic>
          <p:pic>
            <p:nvPicPr>
              <p:cNvPr id="185" name="Picture 184" descr="A picture containing text, tree&#10;&#10;Description automatically generated">
                <a:extLst>
                  <a:ext uri="{FF2B5EF4-FFF2-40B4-BE49-F238E27FC236}">
                    <a16:creationId xmlns:a16="http://schemas.microsoft.com/office/drawing/2014/main" id="{0374F2CF-273C-8F4C-902C-AD6EA4521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46" r="38670" b="61625"/>
              <a:stretch/>
            </p:blipFill>
            <p:spPr>
              <a:xfrm>
                <a:off x="9181935" y="4336929"/>
                <a:ext cx="1197613" cy="1471834"/>
              </a:xfrm>
              <a:prstGeom prst="rect">
                <a:avLst/>
              </a:prstGeom>
            </p:spPr>
          </p:pic>
          <p:pic>
            <p:nvPicPr>
              <p:cNvPr id="186" name="Picture 185" descr="A picture containing text, tree&#10;&#10;Description automatically generated">
                <a:extLst>
                  <a:ext uri="{FF2B5EF4-FFF2-40B4-BE49-F238E27FC236}">
                    <a16:creationId xmlns:a16="http://schemas.microsoft.com/office/drawing/2014/main" id="{425FBF8F-2EA2-6D1E-9067-A9B91878D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05" r="1" b="61625"/>
              <a:stretch/>
            </p:blipFill>
            <p:spPr>
              <a:xfrm>
                <a:off x="10373900" y="4337899"/>
                <a:ext cx="1235531" cy="1471834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ED3D4A-1DD9-1201-DC8E-4F12D034415A}"/>
                </a:ext>
              </a:extLst>
            </p:cNvPr>
            <p:cNvSpPr txBox="1"/>
            <p:nvPr/>
          </p:nvSpPr>
          <p:spPr>
            <a:xfrm>
              <a:off x="3807139" y="6141847"/>
              <a:ext cx="24328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Chow, 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Biophysical J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2014; 106(12): 2684-92.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F4CAB4-0EBE-E984-60D4-9E1F092EAD89}"/>
                </a:ext>
              </a:extLst>
            </p:cNvPr>
            <p:cNvSpPr txBox="1"/>
            <p:nvPr/>
          </p:nvSpPr>
          <p:spPr>
            <a:xfrm>
              <a:off x="489076" y="6141847"/>
              <a:ext cx="288962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Fonck, 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 J </a:t>
              </a:r>
              <a:r>
                <a:rPr lang="en-GB" sz="1400" i="1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Physiol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J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2007; 292(6): H2754-63.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9423A3-1098-DF25-7064-5A6860205B05}"/>
              </a:ext>
            </a:extLst>
          </p:cNvPr>
          <p:cNvGrpSpPr/>
          <p:nvPr/>
        </p:nvGrpSpPr>
        <p:grpSpPr>
          <a:xfrm>
            <a:off x="7460168" y="5272369"/>
            <a:ext cx="2568524" cy="1219955"/>
            <a:chOff x="7460168" y="5272369"/>
            <a:chExt cx="2568524" cy="1219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8949FD3-E3CC-E66E-3ADC-B557BEE31060}"/>
                    </a:ext>
                  </a:extLst>
                </p:cNvPr>
                <p:cNvSpPr txBox="1"/>
                <p:nvPr/>
              </p:nvSpPr>
              <p:spPr>
                <a:xfrm>
                  <a:off x="7460168" y="5593770"/>
                  <a:ext cx="2568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matrix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matrix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8949FD3-E3CC-E66E-3ADC-B557BEE31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168" y="5593770"/>
                  <a:ext cx="2568524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3EEBFB-FEEA-F4BC-5AC3-E1AFA7AA2112}"/>
                    </a:ext>
                  </a:extLst>
                </p:cNvPr>
                <p:cNvSpPr txBox="1"/>
                <p:nvPr/>
              </p:nvSpPr>
              <p:spPr>
                <a:xfrm>
                  <a:off x="7668334" y="6072016"/>
                  <a:ext cx="2152192" cy="42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3EEBFB-FEEA-F4BC-5AC3-E1AFA7AA2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334" y="6072016"/>
                  <a:ext cx="2152192" cy="420308"/>
                </a:xfrm>
                <a:prstGeom prst="rect">
                  <a:avLst/>
                </a:prstGeom>
                <a:blipFill>
                  <a:blip r:embed="rId7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651C77-E89A-2708-B20F-79942093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906" y="5272369"/>
              <a:ext cx="485014" cy="3560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537ACA-DFC4-FDC2-7C05-773CCFBA0C39}"/>
              </a:ext>
            </a:extLst>
          </p:cNvPr>
          <p:cNvGrpSpPr/>
          <p:nvPr/>
        </p:nvGrpSpPr>
        <p:grpSpPr>
          <a:xfrm>
            <a:off x="1438727" y="4358706"/>
            <a:ext cx="3565222" cy="2078956"/>
            <a:chOff x="2546645" y="2255825"/>
            <a:chExt cx="3565222" cy="20789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DF69AA-B3FC-5F10-C1EA-468B152D4927}"/>
                </a:ext>
              </a:extLst>
            </p:cNvPr>
            <p:cNvGrpSpPr/>
            <p:nvPr/>
          </p:nvGrpSpPr>
          <p:grpSpPr>
            <a:xfrm>
              <a:off x="2654763" y="2255825"/>
              <a:ext cx="3318958" cy="1708362"/>
              <a:chOff x="1186119" y="1961568"/>
              <a:chExt cx="3318958" cy="170836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42FD58F-03BD-9008-40C9-15FB23E71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68134" b="74378"/>
              <a:stretch>
                <a:fillRect/>
              </a:stretch>
            </p:blipFill>
            <p:spPr>
              <a:xfrm>
                <a:off x="1186119" y="1961568"/>
                <a:ext cx="1609719" cy="170836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D326338-961C-4EE5-F90D-2E64CB1E6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65598" t="38" r="2073" b="74340"/>
              <a:stretch>
                <a:fillRect/>
              </a:stretch>
            </p:blipFill>
            <p:spPr>
              <a:xfrm>
                <a:off x="2871998" y="1961568"/>
                <a:ext cx="1633079" cy="1708362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16AE6D-83F1-9D9B-1B46-C64EB5E1DD4E}"/>
                </a:ext>
              </a:extLst>
            </p:cNvPr>
            <p:cNvSpPr txBox="1"/>
            <p:nvPr/>
          </p:nvSpPr>
          <p:spPr>
            <a:xfrm>
              <a:off x="2546645" y="4027004"/>
              <a:ext cx="35652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Schriefl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Acta </a:t>
              </a:r>
              <a:r>
                <a:rPr lang="en-GB" sz="1400" i="1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Biomater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2015; 17: 125-36.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A15C4A-DA1E-7E7F-B83F-E6CB542B7F2F}"/>
              </a:ext>
            </a:extLst>
          </p:cNvPr>
          <p:cNvGrpSpPr/>
          <p:nvPr/>
        </p:nvGrpSpPr>
        <p:grpSpPr>
          <a:xfrm>
            <a:off x="8476165" y="5271048"/>
            <a:ext cx="3319280" cy="1210664"/>
            <a:chOff x="7357474" y="5272369"/>
            <a:chExt cx="3319280" cy="1210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FC4D3D-D0B4-8EED-0FC7-F3DF9AAD2696}"/>
                    </a:ext>
                  </a:extLst>
                </p:cNvPr>
                <p:cNvSpPr txBox="1"/>
                <p:nvPr/>
              </p:nvSpPr>
              <p:spPr>
                <a:xfrm>
                  <a:off x="7460168" y="5593770"/>
                  <a:ext cx="3216586" cy="429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collagen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collagen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4,</m:t>
                            </m:r>
                          </m:sub>
                        </m:s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FC4D3D-D0B4-8EED-0FC7-F3DF9AAD2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168" y="5593770"/>
                  <a:ext cx="3216586" cy="429092"/>
                </a:xfrm>
                <a:prstGeom prst="rect">
                  <a:avLst/>
                </a:prstGeom>
                <a:blipFill>
                  <a:blip r:embed="rId9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92270-BA72-A878-6512-5F95CAAF50CB}"/>
                    </a:ext>
                  </a:extLst>
                </p:cNvPr>
                <p:cNvSpPr txBox="1"/>
                <p:nvPr/>
              </p:nvSpPr>
              <p:spPr>
                <a:xfrm>
                  <a:off x="7357474" y="6062725"/>
                  <a:ext cx="3282437" cy="42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92270-BA72-A878-6512-5F95CAAF5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474" y="6062725"/>
                  <a:ext cx="3282437" cy="420308"/>
                </a:xfrm>
                <a:prstGeom prst="rect">
                  <a:avLst/>
                </a:prstGeom>
                <a:blipFill>
                  <a:blip r:embed="rId10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5189F65-31CD-B8C7-D478-04E0C7E2E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906" y="5272369"/>
              <a:ext cx="485014" cy="3560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DF611EF6-72E5-4D5F-4FF4-9D1F5B3FB8C2}"/>
              </a:ext>
            </a:extLst>
          </p:cNvPr>
          <p:cNvSpPr/>
          <p:nvPr/>
        </p:nvSpPr>
        <p:spPr>
          <a:xfrm>
            <a:off x="1610436" y="3009252"/>
            <a:ext cx="3425588" cy="586933"/>
          </a:xfrm>
          <a:custGeom>
            <a:avLst/>
            <a:gdLst>
              <a:gd name="connsiteX0" fmla="*/ 0 w 3425588"/>
              <a:gd name="connsiteY0" fmla="*/ 586933 h 586933"/>
              <a:gd name="connsiteX1" fmla="*/ 436728 w 3425588"/>
              <a:gd name="connsiteY1" fmla="*/ 559638 h 586933"/>
              <a:gd name="connsiteX2" fmla="*/ 962167 w 3425588"/>
              <a:gd name="connsiteY2" fmla="*/ 443632 h 586933"/>
              <a:gd name="connsiteX3" fmla="*/ 1460310 w 3425588"/>
              <a:gd name="connsiteY3" fmla="*/ 163852 h 586933"/>
              <a:gd name="connsiteX4" fmla="*/ 1815152 w 3425588"/>
              <a:gd name="connsiteY4" fmla="*/ 20551 h 586933"/>
              <a:gd name="connsiteX5" fmla="*/ 2176818 w 3425588"/>
              <a:gd name="connsiteY5" fmla="*/ 20551 h 586933"/>
              <a:gd name="connsiteX6" fmla="*/ 2572603 w 3425588"/>
              <a:gd name="connsiteY6" fmla="*/ 204796 h 586933"/>
              <a:gd name="connsiteX7" fmla="*/ 2975212 w 3425588"/>
              <a:gd name="connsiteY7" fmla="*/ 470927 h 586933"/>
              <a:gd name="connsiteX8" fmla="*/ 3425588 w 3425588"/>
              <a:gd name="connsiteY8" fmla="*/ 552814 h 5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5588" h="586933">
                <a:moveTo>
                  <a:pt x="0" y="586933"/>
                </a:moveTo>
                <a:cubicBezTo>
                  <a:pt x="138183" y="585227"/>
                  <a:pt x="276367" y="583521"/>
                  <a:pt x="436728" y="559638"/>
                </a:cubicBezTo>
                <a:cubicBezTo>
                  <a:pt x="597089" y="535755"/>
                  <a:pt x="791570" y="509596"/>
                  <a:pt x="962167" y="443632"/>
                </a:cubicBezTo>
                <a:cubicBezTo>
                  <a:pt x="1132764" y="377668"/>
                  <a:pt x="1318146" y="234365"/>
                  <a:pt x="1460310" y="163852"/>
                </a:cubicBezTo>
                <a:cubicBezTo>
                  <a:pt x="1602474" y="93339"/>
                  <a:pt x="1695734" y="44434"/>
                  <a:pt x="1815152" y="20551"/>
                </a:cubicBezTo>
                <a:cubicBezTo>
                  <a:pt x="1934570" y="-3332"/>
                  <a:pt x="2050576" y="-10157"/>
                  <a:pt x="2176818" y="20551"/>
                </a:cubicBezTo>
                <a:cubicBezTo>
                  <a:pt x="2303060" y="51258"/>
                  <a:pt x="2439537" y="129733"/>
                  <a:pt x="2572603" y="204796"/>
                </a:cubicBezTo>
                <a:cubicBezTo>
                  <a:pt x="2705669" y="279859"/>
                  <a:pt x="2833048" y="412924"/>
                  <a:pt x="2975212" y="470927"/>
                </a:cubicBezTo>
                <a:cubicBezTo>
                  <a:pt x="3117376" y="528930"/>
                  <a:pt x="3271482" y="540872"/>
                  <a:pt x="3425588" y="552814"/>
                </a:cubicBezTo>
              </a:path>
            </a:pathLst>
          </a:cu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067491A-1F86-5AA7-3972-9F4091CD80E2}"/>
              </a:ext>
            </a:extLst>
          </p:cNvPr>
          <p:cNvSpPr/>
          <p:nvPr/>
        </p:nvSpPr>
        <p:spPr>
          <a:xfrm>
            <a:off x="1501254" y="1310185"/>
            <a:ext cx="3241343" cy="2231409"/>
          </a:xfrm>
          <a:custGeom>
            <a:avLst/>
            <a:gdLst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23833 w 3241343"/>
              <a:gd name="connsiteY2" fmla="*/ 1371600 h 2231409"/>
              <a:gd name="connsiteX3" fmla="*/ 1678674 w 3241343"/>
              <a:gd name="connsiteY3" fmla="*/ 1112293 h 2231409"/>
              <a:gd name="connsiteX4" fmla="*/ 2006221 w 3241343"/>
              <a:gd name="connsiteY4" fmla="*/ 907576 h 2231409"/>
              <a:gd name="connsiteX5" fmla="*/ 2531659 w 3241343"/>
              <a:gd name="connsiteY5" fmla="*/ 764275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23833 w 3241343"/>
              <a:gd name="connsiteY2" fmla="*/ 1371600 h 2231409"/>
              <a:gd name="connsiteX3" fmla="*/ 1678674 w 3241343"/>
              <a:gd name="connsiteY3" fmla="*/ 1112293 h 2231409"/>
              <a:gd name="connsiteX4" fmla="*/ 2006221 w 3241343"/>
              <a:gd name="connsiteY4" fmla="*/ 907576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23833 w 3241343"/>
              <a:gd name="connsiteY2" fmla="*/ 1371600 h 2231409"/>
              <a:gd name="connsiteX3" fmla="*/ 1678674 w 3241343"/>
              <a:gd name="connsiteY3" fmla="*/ 1112293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17009 w 3241343"/>
              <a:gd name="connsiteY2" fmla="*/ 1344305 h 2231409"/>
              <a:gd name="connsiteX3" fmla="*/ 1678674 w 3241343"/>
              <a:gd name="connsiteY3" fmla="*/ 1112293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282890 w 3241343"/>
              <a:gd name="connsiteY2" fmla="*/ 1330657 h 2231409"/>
              <a:gd name="connsiteX3" fmla="*/ 1678674 w 3241343"/>
              <a:gd name="connsiteY3" fmla="*/ 1112293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282890 w 3241343"/>
              <a:gd name="connsiteY2" fmla="*/ 1330657 h 2231409"/>
              <a:gd name="connsiteX3" fmla="*/ 1665026 w 3241343"/>
              <a:gd name="connsiteY3" fmla="*/ 1105469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282890 w 3241343"/>
              <a:gd name="connsiteY2" fmla="*/ 1330657 h 2231409"/>
              <a:gd name="connsiteX3" fmla="*/ 1665026 w 3241343"/>
              <a:gd name="connsiteY3" fmla="*/ 1105469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343" h="2231409">
                <a:moveTo>
                  <a:pt x="0" y="2231409"/>
                </a:moveTo>
                <a:cubicBezTo>
                  <a:pt x="282053" y="2009632"/>
                  <a:pt x="570931" y="1794680"/>
                  <a:pt x="784746" y="1644555"/>
                </a:cubicBezTo>
                <a:cubicBezTo>
                  <a:pt x="998561" y="1494430"/>
                  <a:pt x="1136177" y="1420505"/>
                  <a:pt x="1282890" y="1330657"/>
                </a:cubicBezTo>
                <a:cubicBezTo>
                  <a:pt x="1429603" y="1240809"/>
                  <a:pt x="1489880" y="1198728"/>
                  <a:pt x="1665026" y="1105469"/>
                </a:cubicBezTo>
                <a:cubicBezTo>
                  <a:pt x="1840172" y="1012210"/>
                  <a:pt x="1860645" y="988326"/>
                  <a:pt x="2006221" y="934872"/>
                </a:cubicBezTo>
                <a:cubicBezTo>
                  <a:pt x="2151797" y="881418"/>
                  <a:pt x="2397456" y="834788"/>
                  <a:pt x="2538483" y="784746"/>
                </a:cubicBezTo>
                <a:cubicBezTo>
                  <a:pt x="2679510" y="734704"/>
                  <a:pt x="2752298" y="724469"/>
                  <a:pt x="2852382" y="634621"/>
                </a:cubicBezTo>
                <a:cubicBezTo>
                  <a:pt x="2952466" y="544773"/>
                  <a:pt x="3074158" y="351430"/>
                  <a:pt x="3138985" y="245660"/>
                </a:cubicBezTo>
                <a:cubicBezTo>
                  <a:pt x="3203812" y="139890"/>
                  <a:pt x="3222577" y="69945"/>
                  <a:pt x="3241343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62FF5F-C0EF-E6A4-3AAD-7026C0FCE50B}"/>
              </a:ext>
            </a:extLst>
          </p:cNvPr>
          <p:cNvGrpSpPr/>
          <p:nvPr/>
        </p:nvGrpSpPr>
        <p:grpSpPr>
          <a:xfrm>
            <a:off x="9624405" y="5233916"/>
            <a:ext cx="2473178" cy="757211"/>
            <a:chOff x="7460168" y="5236669"/>
            <a:chExt cx="2473178" cy="7572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15BFE0F-975F-853D-F679-07E09CD1E538}"/>
                    </a:ext>
                  </a:extLst>
                </p:cNvPr>
                <p:cNvSpPr txBox="1"/>
                <p:nvPr/>
              </p:nvSpPr>
              <p:spPr>
                <a:xfrm>
                  <a:off x="7460168" y="5593770"/>
                  <a:ext cx="24731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VSMC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VSMC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15BFE0F-975F-853D-F679-07E09CD1E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168" y="5593770"/>
                  <a:ext cx="24731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F93F424-50A0-6F38-A401-7CBA010C0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906" y="5236669"/>
              <a:ext cx="688475" cy="3917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67EDE70-4DA6-F197-7B6B-60FA7849772D}"/>
              </a:ext>
            </a:extLst>
          </p:cNvPr>
          <p:cNvGrpSpPr/>
          <p:nvPr/>
        </p:nvGrpSpPr>
        <p:grpSpPr>
          <a:xfrm>
            <a:off x="1426477" y="4409625"/>
            <a:ext cx="4132343" cy="369709"/>
            <a:chOff x="1426477" y="4287704"/>
            <a:chExt cx="4132343" cy="369709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1A8EDFF-EC2A-295F-A28A-655664CC0222}"/>
                </a:ext>
              </a:extLst>
            </p:cNvPr>
            <p:cNvGrpSpPr/>
            <p:nvPr/>
          </p:nvGrpSpPr>
          <p:grpSpPr>
            <a:xfrm>
              <a:off x="4736785" y="4353572"/>
              <a:ext cx="438726" cy="235527"/>
              <a:chOff x="6022109" y="2152072"/>
              <a:chExt cx="438726" cy="235527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DFB8C0C-3467-D8A8-F386-F60854A37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09" y="2152072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C2ECFB-16FD-0C63-5F4E-3A3B609FE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09" y="2267527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996398C-F4A1-AB5B-6622-32D080DC1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09" y="2387599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67A5336-78AE-D4B8-A4D0-DE88CEB945A2}"/>
                </a:ext>
              </a:extLst>
            </p:cNvPr>
            <p:cNvGrpSpPr/>
            <p:nvPr/>
          </p:nvGrpSpPr>
          <p:grpSpPr>
            <a:xfrm>
              <a:off x="4371949" y="4288918"/>
              <a:ext cx="438726" cy="351869"/>
              <a:chOff x="5657273" y="2087418"/>
              <a:chExt cx="438726" cy="35186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6281727-13B9-E75C-885C-FE5721074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087418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DA5C2EE-C2E6-EE72-BE2B-F9C69EC5C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202873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02306-9A5B-15D1-FAD1-C68B016FE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322945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818A906-9EAB-3A37-18AE-EC3976D42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439287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5FD2CDF-414F-D177-BA37-8E2FAAEC4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57273" y="2087418"/>
                <a:ext cx="0" cy="3518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F926321-F94C-F062-1C46-FB324E391FDD}"/>
                </a:ext>
              </a:extLst>
            </p:cNvPr>
            <p:cNvGrpSpPr/>
            <p:nvPr/>
          </p:nvGrpSpPr>
          <p:grpSpPr>
            <a:xfrm>
              <a:off x="5120094" y="4288917"/>
              <a:ext cx="438726" cy="351870"/>
              <a:chOff x="6405418" y="2087417"/>
              <a:chExt cx="438726" cy="35187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BE2E25-B542-0750-AA09-1F3735AF6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087418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A67487C-A1EA-6EDC-C39B-4C68ADC04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202873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748122-6026-1FBA-6732-0571CE74B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322945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EBC9AAE-79D9-3F02-977F-6993B122F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439287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8557FFC-5F1E-61A5-7665-EB7268CEEA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4144" y="2087417"/>
                <a:ext cx="0" cy="3518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B80EE7E-8010-3143-A570-205D5CB69320}"/>
                </a:ext>
              </a:extLst>
            </p:cNvPr>
            <p:cNvGrpSpPr/>
            <p:nvPr/>
          </p:nvGrpSpPr>
          <p:grpSpPr>
            <a:xfrm>
              <a:off x="3139893" y="4287704"/>
              <a:ext cx="937486" cy="351870"/>
              <a:chOff x="3139893" y="4149154"/>
              <a:chExt cx="937486" cy="35187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1C385FB-BC99-89F9-6795-E0E8CA90E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8351" y="4213809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CEF8173-CEDC-3CE2-3350-18F82E525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8351" y="4329264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7F510B-C207-DCDC-1D6C-4A9BB30C3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8351" y="4449336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E9FED5A0-B325-BEA4-0F7C-18387EC97D9F}"/>
                  </a:ext>
                </a:extLst>
              </p:cNvPr>
              <p:cNvGrpSpPr/>
              <p:nvPr/>
            </p:nvGrpSpPr>
            <p:grpSpPr>
              <a:xfrm>
                <a:off x="3139893" y="4149155"/>
                <a:ext cx="438726" cy="351869"/>
                <a:chOff x="3023515" y="4149155"/>
                <a:chExt cx="438726" cy="351869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7409FBA-6090-648F-227C-B7CC38FA5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3515" y="4149155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4C921E20-876B-8F8D-A97F-9A66170B4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3515" y="4264610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7FDD6EF-AFF0-6D49-4226-1B0CB4B47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3515" y="4384682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0F7D63E-C2DB-7297-7AC9-7E854CA0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3515" y="4501024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229B4DF2-2629-974E-0541-899AC31EF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23515" y="4149155"/>
                  <a:ext cx="0" cy="3518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A540722D-3999-51CE-F562-8DA720ECF7B1}"/>
                  </a:ext>
                </a:extLst>
              </p:cNvPr>
              <p:cNvGrpSpPr/>
              <p:nvPr/>
            </p:nvGrpSpPr>
            <p:grpSpPr>
              <a:xfrm>
                <a:off x="3638653" y="4149154"/>
                <a:ext cx="438726" cy="351870"/>
                <a:chOff x="3771660" y="4149154"/>
                <a:chExt cx="438726" cy="35187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4C095E4C-4E2D-C768-A0B8-E1ED71E13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1660" y="4149155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44D665AB-A48A-3E1F-8E09-34A747808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1660" y="4264610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BD83EA2-675F-C006-250F-560F1FE1D0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1660" y="4384682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17A99A4-C498-95D5-46DA-FBD2FCEE6B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1660" y="4501024"/>
                  <a:ext cx="43872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A0B944CC-7E41-2ED5-04E4-7FD6256C0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10386" y="4149154"/>
                  <a:ext cx="0" cy="3518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D5F68A0-11EC-C30F-B55C-5460035F41C7}"/>
                </a:ext>
              </a:extLst>
            </p:cNvPr>
            <p:cNvGrpSpPr/>
            <p:nvPr/>
          </p:nvGrpSpPr>
          <p:grpSpPr>
            <a:xfrm>
              <a:off x="1564095" y="4353572"/>
              <a:ext cx="438726" cy="235527"/>
              <a:chOff x="6022109" y="2152072"/>
              <a:chExt cx="438726" cy="235527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0C8968B9-086E-97EB-0326-04F350EC3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09" y="2152072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A67C803-FE3A-94B1-4AD5-57B3C2AD3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09" y="2267527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A98985B-A9F7-433B-505A-A36F3FE52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2109" y="2387599"/>
                <a:ext cx="438726" cy="0"/>
              </a:xfrm>
              <a:prstGeom prst="lin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4F92D49-FE83-0E3A-8719-6606BDC4A0AA}"/>
                </a:ext>
              </a:extLst>
            </p:cNvPr>
            <p:cNvGrpSpPr/>
            <p:nvPr/>
          </p:nvGrpSpPr>
          <p:grpSpPr>
            <a:xfrm>
              <a:off x="1426477" y="4288918"/>
              <a:ext cx="438726" cy="351869"/>
              <a:chOff x="5657273" y="2087418"/>
              <a:chExt cx="438726" cy="351869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2DF9C3B-33F0-4693-8A2E-EFC67842F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087418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669BD23-096B-ADB0-E85C-E6146C52E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202873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A47784A-2408-9CB3-62D9-0C2AEC6A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322945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1EDFD53-2952-B0CE-7313-5687E9C7A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273" y="2439287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F9B5426-DC4D-9D05-D18B-51A30494D4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57273" y="2087418"/>
                <a:ext cx="0" cy="3518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BBB4D85-7278-EBDA-7D04-0E4C2CFAEB7C}"/>
                </a:ext>
              </a:extLst>
            </p:cNvPr>
            <p:cNvGrpSpPr/>
            <p:nvPr/>
          </p:nvGrpSpPr>
          <p:grpSpPr>
            <a:xfrm>
              <a:off x="1725728" y="4305543"/>
              <a:ext cx="438726" cy="351870"/>
              <a:chOff x="6405418" y="2087417"/>
              <a:chExt cx="438726" cy="351870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BAB8065-9639-1CC8-526A-952F4E918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087418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05FF5EA-53B0-B19A-63A6-26707B172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202873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1633A8F-DEF0-D09F-E4A9-8D20173312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322945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2E8604F5-AA7B-A39A-B297-A738421C7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18" y="2439287"/>
                <a:ext cx="4387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402065E-1206-569F-DEC1-C892DBCE89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4144" y="2087417"/>
                <a:ext cx="0" cy="3518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521F339-F80A-309C-7F0B-3362B00167B2}"/>
              </a:ext>
            </a:extLst>
          </p:cNvPr>
          <p:cNvGrpSpPr/>
          <p:nvPr/>
        </p:nvGrpSpPr>
        <p:grpSpPr>
          <a:xfrm>
            <a:off x="223259" y="6097272"/>
            <a:ext cx="6532769" cy="596838"/>
            <a:chOff x="223259" y="6097272"/>
            <a:chExt cx="6532769" cy="596838"/>
          </a:xfrm>
        </p:grpSpPr>
        <p:pic>
          <p:nvPicPr>
            <p:cNvPr id="205" name="Graphic 204" descr="Pig with solid fill">
              <a:extLst>
                <a:ext uri="{FF2B5EF4-FFF2-40B4-BE49-F238E27FC236}">
                  <a16:creationId xmlns:a16="http://schemas.microsoft.com/office/drawing/2014/main" id="{38AF0FE5-C762-5D3F-591D-F3E18B05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59190" y="6097272"/>
              <a:ext cx="596838" cy="596838"/>
            </a:xfrm>
            <a:prstGeom prst="rect">
              <a:avLst/>
            </a:prstGeom>
          </p:spPr>
        </p:pic>
        <p:pic>
          <p:nvPicPr>
            <p:cNvPr id="207" name="Graphic 206" descr="Rabbit with solid fill">
              <a:extLst>
                <a:ext uri="{FF2B5EF4-FFF2-40B4-BE49-F238E27FC236}">
                  <a16:creationId xmlns:a16="http://schemas.microsoft.com/office/drawing/2014/main" id="{1C9DD199-CF8F-A79C-95D4-66198034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3259" y="6167091"/>
              <a:ext cx="457200" cy="457200"/>
            </a:xfrm>
            <a:prstGeom prst="rect">
              <a:avLst/>
            </a:prstGeom>
          </p:spPr>
        </p:pic>
      </p:grpSp>
      <p:pic>
        <p:nvPicPr>
          <p:cNvPr id="209" name="Graphic 208" descr="Man with solid fill">
            <a:extLst>
              <a:ext uri="{FF2B5EF4-FFF2-40B4-BE49-F238E27FC236}">
                <a16:creationId xmlns:a16="http://schemas.microsoft.com/office/drawing/2014/main" id="{82ABFD25-8D66-B614-81BC-BAC619C85A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3301" y="6007512"/>
            <a:ext cx="482235" cy="482235"/>
          </a:xfrm>
          <a:prstGeom prst="rect">
            <a:avLst/>
          </a:prstGeom>
        </p:spPr>
      </p:pic>
      <p:pic>
        <p:nvPicPr>
          <p:cNvPr id="211" name="Picture 2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7C08DC-0CDD-19C8-B702-9D7B262BDFF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28" t="19322" r="16542" b="50259"/>
          <a:stretch>
            <a:fillRect/>
          </a:stretch>
        </p:blipFill>
        <p:spPr>
          <a:xfrm>
            <a:off x="1005004" y="5031491"/>
            <a:ext cx="4937760" cy="1535529"/>
          </a:xfrm>
          <a:prstGeom prst="round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2" name="Freeform 211">
            <a:extLst>
              <a:ext uri="{FF2B5EF4-FFF2-40B4-BE49-F238E27FC236}">
                <a16:creationId xmlns:a16="http://schemas.microsoft.com/office/drawing/2014/main" id="{34C01B54-AA6B-3000-7559-1295D71139B6}"/>
              </a:ext>
            </a:extLst>
          </p:cNvPr>
          <p:cNvSpPr/>
          <p:nvPr/>
        </p:nvSpPr>
        <p:spPr>
          <a:xfrm>
            <a:off x="1501254" y="1310184"/>
            <a:ext cx="3241343" cy="2231409"/>
          </a:xfrm>
          <a:custGeom>
            <a:avLst/>
            <a:gdLst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23833 w 3241343"/>
              <a:gd name="connsiteY2" fmla="*/ 1371600 h 2231409"/>
              <a:gd name="connsiteX3" fmla="*/ 1678674 w 3241343"/>
              <a:gd name="connsiteY3" fmla="*/ 1112293 h 2231409"/>
              <a:gd name="connsiteX4" fmla="*/ 2006221 w 3241343"/>
              <a:gd name="connsiteY4" fmla="*/ 907576 h 2231409"/>
              <a:gd name="connsiteX5" fmla="*/ 2531659 w 3241343"/>
              <a:gd name="connsiteY5" fmla="*/ 764275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23833 w 3241343"/>
              <a:gd name="connsiteY2" fmla="*/ 1371600 h 2231409"/>
              <a:gd name="connsiteX3" fmla="*/ 1678674 w 3241343"/>
              <a:gd name="connsiteY3" fmla="*/ 1112293 h 2231409"/>
              <a:gd name="connsiteX4" fmla="*/ 2006221 w 3241343"/>
              <a:gd name="connsiteY4" fmla="*/ 907576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23833 w 3241343"/>
              <a:gd name="connsiteY2" fmla="*/ 1371600 h 2231409"/>
              <a:gd name="connsiteX3" fmla="*/ 1678674 w 3241343"/>
              <a:gd name="connsiteY3" fmla="*/ 1112293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317009 w 3241343"/>
              <a:gd name="connsiteY2" fmla="*/ 1344305 h 2231409"/>
              <a:gd name="connsiteX3" fmla="*/ 1678674 w 3241343"/>
              <a:gd name="connsiteY3" fmla="*/ 1112293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282890 w 3241343"/>
              <a:gd name="connsiteY2" fmla="*/ 1330657 h 2231409"/>
              <a:gd name="connsiteX3" fmla="*/ 1678674 w 3241343"/>
              <a:gd name="connsiteY3" fmla="*/ 1112293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282890 w 3241343"/>
              <a:gd name="connsiteY2" fmla="*/ 1330657 h 2231409"/>
              <a:gd name="connsiteX3" fmla="*/ 1665026 w 3241343"/>
              <a:gd name="connsiteY3" fmla="*/ 1105469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784746 w 3241343"/>
              <a:gd name="connsiteY1" fmla="*/ 1644555 h 2231409"/>
              <a:gd name="connsiteX2" fmla="*/ 1282890 w 3241343"/>
              <a:gd name="connsiteY2" fmla="*/ 1330657 h 2231409"/>
              <a:gd name="connsiteX3" fmla="*/ 1665026 w 3241343"/>
              <a:gd name="connsiteY3" fmla="*/ 1105469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639411 w 3241343"/>
              <a:gd name="connsiteY1" fmla="*/ 1481053 h 2231409"/>
              <a:gd name="connsiteX2" fmla="*/ 1282890 w 3241343"/>
              <a:gd name="connsiteY2" fmla="*/ 1330657 h 2231409"/>
              <a:gd name="connsiteX3" fmla="*/ 1665026 w 3241343"/>
              <a:gd name="connsiteY3" fmla="*/ 1105469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639411 w 3241343"/>
              <a:gd name="connsiteY1" fmla="*/ 1481053 h 2231409"/>
              <a:gd name="connsiteX2" fmla="*/ 1258667 w 3241343"/>
              <a:gd name="connsiteY2" fmla="*/ 1052098 h 2231409"/>
              <a:gd name="connsiteX3" fmla="*/ 1665026 w 3241343"/>
              <a:gd name="connsiteY3" fmla="*/ 1105469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639411 w 3241343"/>
              <a:gd name="connsiteY1" fmla="*/ 1481053 h 2231409"/>
              <a:gd name="connsiteX2" fmla="*/ 1258667 w 3241343"/>
              <a:gd name="connsiteY2" fmla="*/ 1052098 h 2231409"/>
              <a:gd name="connsiteX3" fmla="*/ 1634748 w 3241343"/>
              <a:gd name="connsiteY3" fmla="*/ 978301 h 2231409"/>
              <a:gd name="connsiteX4" fmla="*/ 2006221 w 3241343"/>
              <a:gd name="connsiteY4" fmla="*/ 934872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639411 w 3241343"/>
              <a:gd name="connsiteY1" fmla="*/ 1481053 h 2231409"/>
              <a:gd name="connsiteX2" fmla="*/ 1258667 w 3241343"/>
              <a:gd name="connsiteY2" fmla="*/ 1052098 h 2231409"/>
              <a:gd name="connsiteX3" fmla="*/ 1634748 w 3241343"/>
              <a:gd name="connsiteY3" fmla="*/ 978301 h 2231409"/>
              <a:gd name="connsiteX4" fmla="*/ 2163667 w 3241343"/>
              <a:gd name="connsiteY4" fmla="*/ 1007540 h 2231409"/>
              <a:gd name="connsiteX5" fmla="*/ 2538483 w 3241343"/>
              <a:gd name="connsiteY5" fmla="*/ 784746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639411 w 3241343"/>
              <a:gd name="connsiteY1" fmla="*/ 1481053 h 2231409"/>
              <a:gd name="connsiteX2" fmla="*/ 1258667 w 3241343"/>
              <a:gd name="connsiteY2" fmla="*/ 1052098 h 2231409"/>
              <a:gd name="connsiteX3" fmla="*/ 1634748 w 3241343"/>
              <a:gd name="connsiteY3" fmla="*/ 978301 h 2231409"/>
              <a:gd name="connsiteX4" fmla="*/ 2163667 w 3241343"/>
              <a:gd name="connsiteY4" fmla="*/ 1007540 h 2231409"/>
              <a:gd name="connsiteX5" fmla="*/ 2635373 w 3241343"/>
              <a:gd name="connsiteY5" fmla="*/ 802913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  <a:gd name="connsiteX0" fmla="*/ 0 w 3241343"/>
              <a:gd name="connsiteY0" fmla="*/ 2231409 h 2231409"/>
              <a:gd name="connsiteX1" fmla="*/ 675745 w 3241343"/>
              <a:gd name="connsiteY1" fmla="*/ 1499220 h 2231409"/>
              <a:gd name="connsiteX2" fmla="*/ 1258667 w 3241343"/>
              <a:gd name="connsiteY2" fmla="*/ 1052098 h 2231409"/>
              <a:gd name="connsiteX3" fmla="*/ 1634748 w 3241343"/>
              <a:gd name="connsiteY3" fmla="*/ 978301 h 2231409"/>
              <a:gd name="connsiteX4" fmla="*/ 2163667 w 3241343"/>
              <a:gd name="connsiteY4" fmla="*/ 1007540 h 2231409"/>
              <a:gd name="connsiteX5" fmla="*/ 2635373 w 3241343"/>
              <a:gd name="connsiteY5" fmla="*/ 802913 h 2231409"/>
              <a:gd name="connsiteX6" fmla="*/ 2852382 w 3241343"/>
              <a:gd name="connsiteY6" fmla="*/ 634621 h 2231409"/>
              <a:gd name="connsiteX7" fmla="*/ 3138985 w 3241343"/>
              <a:gd name="connsiteY7" fmla="*/ 245660 h 2231409"/>
              <a:gd name="connsiteX8" fmla="*/ 3241343 w 3241343"/>
              <a:gd name="connsiteY8" fmla="*/ 0 h 22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343" h="2231409">
                <a:moveTo>
                  <a:pt x="0" y="2231409"/>
                </a:moveTo>
                <a:cubicBezTo>
                  <a:pt x="282053" y="2009632"/>
                  <a:pt x="465967" y="1695772"/>
                  <a:pt x="675745" y="1499220"/>
                </a:cubicBezTo>
                <a:cubicBezTo>
                  <a:pt x="885523" y="1302668"/>
                  <a:pt x="1098833" y="1138918"/>
                  <a:pt x="1258667" y="1052098"/>
                </a:cubicBezTo>
                <a:cubicBezTo>
                  <a:pt x="1418501" y="965278"/>
                  <a:pt x="1483915" y="985727"/>
                  <a:pt x="1634748" y="978301"/>
                </a:cubicBezTo>
                <a:cubicBezTo>
                  <a:pt x="1785581" y="970875"/>
                  <a:pt x="1996896" y="1036771"/>
                  <a:pt x="2163667" y="1007540"/>
                </a:cubicBezTo>
                <a:cubicBezTo>
                  <a:pt x="2330438" y="978309"/>
                  <a:pt x="2520587" y="865066"/>
                  <a:pt x="2635373" y="802913"/>
                </a:cubicBezTo>
                <a:cubicBezTo>
                  <a:pt x="2750159" y="740760"/>
                  <a:pt x="2768447" y="727497"/>
                  <a:pt x="2852382" y="634621"/>
                </a:cubicBezTo>
                <a:cubicBezTo>
                  <a:pt x="2936317" y="541746"/>
                  <a:pt x="3074158" y="351430"/>
                  <a:pt x="3138985" y="245660"/>
                </a:cubicBezTo>
                <a:cubicBezTo>
                  <a:pt x="3203812" y="139890"/>
                  <a:pt x="3222577" y="69945"/>
                  <a:pt x="3241343" y="0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4A199-7190-D621-92CB-9B2CABD3FFC0}"/>
              </a:ext>
            </a:extLst>
          </p:cNvPr>
          <p:cNvGrpSpPr/>
          <p:nvPr/>
        </p:nvGrpSpPr>
        <p:grpSpPr>
          <a:xfrm>
            <a:off x="6431293" y="944380"/>
            <a:ext cx="5779958" cy="5545367"/>
            <a:chOff x="6640642" y="944380"/>
            <a:chExt cx="5779958" cy="55453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102B38-4787-824F-E005-CD29213A2CF1}"/>
                </a:ext>
              </a:extLst>
            </p:cNvPr>
            <p:cNvSpPr/>
            <p:nvPr/>
          </p:nvSpPr>
          <p:spPr>
            <a:xfrm>
              <a:off x="6640642" y="944380"/>
              <a:ext cx="5779958" cy="5545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 descr="Chart, line chart&#10;&#10;Description automatically generated">
              <a:extLst>
                <a:ext uri="{FF2B5EF4-FFF2-40B4-BE49-F238E27FC236}">
                  <a16:creationId xmlns:a16="http://schemas.microsoft.com/office/drawing/2014/main" id="{2C14E88C-9FFA-7FEF-0348-C882767B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31129" y="1989467"/>
              <a:ext cx="4153299" cy="30679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32607D-C0EF-2CE5-FECA-C13AF49195BF}"/>
                </a:ext>
              </a:extLst>
            </p:cNvPr>
            <p:cNvSpPr/>
            <p:nvPr/>
          </p:nvSpPr>
          <p:spPr>
            <a:xfrm>
              <a:off x="7543293" y="5308424"/>
              <a:ext cx="40598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Quick, 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 J </a:t>
              </a:r>
              <a:r>
                <a:rPr lang="en-GB" sz="1400" i="1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Physiol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Heart </a:t>
              </a:r>
              <a:r>
                <a:rPr lang="en-GB" sz="1400" i="1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Circ</a:t>
              </a:r>
              <a:r>
                <a:rPr lang="en-GB" sz="1400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400" i="1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Physiol</a:t>
              </a:r>
              <a:r>
                <a:rPr lang="en-GB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1996, 271(6): H2669-76.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8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05495 -0.0002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 animBg="1"/>
      <p:bldP spid="178" grpId="1" animBg="1"/>
      <p:bldP spid="179" grpId="0" animBg="1"/>
      <p:bldP spid="179" grpId="1" animBg="1"/>
      <p:bldP spid="30" grpId="0" animBg="1"/>
      <p:bldP spid="30" grpId="1" animBg="1"/>
      <p:bldP spid="39" grpId="0" animBg="1"/>
      <p:bldP spid="39" grpId="1" animBg="1"/>
      <p:bldP spid="2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B94A-8BB1-CE9D-6D78-FFFF3C7A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C119E7C-2579-D967-F284-287D6853B005}"/>
              </a:ext>
            </a:extLst>
          </p:cNvPr>
          <p:cNvSpPr txBox="1">
            <a:spLocks/>
          </p:cNvSpPr>
          <p:nvPr/>
        </p:nvSpPr>
        <p:spPr>
          <a:xfrm>
            <a:off x="1988068" y="913412"/>
            <a:ext cx="8215865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Isobaric transducer force–length relationships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28EE57-0332-B836-9C8F-7650386731FA}"/>
              </a:ext>
            </a:extLst>
          </p:cNvPr>
          <p:cNvCxnSpPr/>
          <p:nvPr/>
        </p:nvCxnSpPr>
        <p:spPr>
          <a:xfrm>
            <a:off x="604344" y="716153"/>
            <a:ext cx="109833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6C3CEF2E-B419-4461-C798-9D60DBC8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213" y="6441729"/>
            <a:ext cx="2743200" cy="365125"/>
          </a:xfrm>
        </p:spPr>
        <p:txBody>
          <a:bodyPr/>
          <a:lstStyle/>
          <a:p>
            <a:fld id="{363AC473-BEB9-B54C-B026-57415526ECED}" type="slidenum">
              <a:rPr lang="en-GB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4197CA-320A-41E7-9FAF-98D0A852FCAD}"/>
              </a:ext>
            </a:extLst>
          </p:cNvPr>
          <p:cNvGrpSpPr/>
          <p:nvPr/>
        </p:nvGrpSpPr>
        <p:grpSpPr>
          <a:xfrm>
            <a:off x="604344" y="2169933"/>
            <a:ext cx="3960000" cy="3303388"/>
            <a:chOff x="604344" y="1527429"/>
            <a:chExt cx="3960000" cy="3303388"/>
          </a:xfrm>
        </p:grpSpPr>
        <p:pic>
          <p:nvPicPr>
            <p:cNvPr id="23" name="Picture 22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D1376A3A-7933-0FEA-32AC-2AEA98EA4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189" t="40729" r="31765" b="14138"/>
            <a:stretch>
              <a:fillRect/>
            </a:stretch>
          </p:blipFill>
          <p:spPr>
            <a:xfrm>
              <a:off x="604344" y="1872252"/>
              <a:ext cx="3960000" cy="28685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D590C1-9FA9-8DBB-27AF-396C6043DED4}"/>
                </a:ext>
              </a:extLst>
            </p:cNvPr>
            <p:cNvSpPr txBox="1"/>
            <p:nvPr/>
          </p:nvSpPr>
          <p:spPr>
            <a:xfrm rot="16200000">
              <a:off x="-93175" y="3111599"/>
              <a:ext cx="1713336" cy="3182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Force [10</a:t>
              </a:r>
              <a:r>
                <a:rPr lang="en-GB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dynes]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B9ACE2-8C35-F849-89E9-F470F120B8AA}"/>
                </a:ext>
              </a:extLst>
            </p:cNvPr>
            <p:cNvSpPr txBox="1"/>
            <p:nvPr/>
          </p:nvSpPr>
          <p:spPr>
            <a:xfrm>
              <a:off x="2115950" y="4512519"/>
              <a:ext cx="1198038" cy="3182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Length [cm]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16BA1E-E7BE-629B-C45E-4977E6E9E4D6}"/>
                </a:ext>
              </a:extLst>
            </p:cNvPr>
            <p:cNvSpPr txBox="1"/>
            <p:nvPr/>
          </p:nvSpPr>
          <p:spPr>
            <a:xfrm>
              <a:off x="2346661" y="1527429"/>
              <a:ext cx="736617" cy="344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Aorta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6332D0-2006-DDA4-4C58-D3E7803F3890}"/>
              </a:ext>
            </a:extLst>
          </p:cNvPr>
          <p:cNvGrpSpPr/>
          <p:nvPr/>
        </p:nvGrpSpPr>
        <p:grpSpPr>
          <a:xfrm>
            <a:off x="5041539" y="2142289"/>
            <a:ext cx="6264509" cy="3331032"/>
            <a:chOff x="5041539" y="1499785"/>
            <a:chExt cx="6264509" cy="33310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42BDA1-C407-5CEE-822F-0A9C1BE6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909" t="31605" r="34248" b="13086"/>
            <a:stretch>
              <a:fillRect/>
            </a:stretch>
          </p:blipFill>
          <p:spPr>
            <a:xfrm>
              <a:off x="5200688" y="1783917"/>
              <a:ext cx="2634299" cy="2943481"/>
            </a:xfrm>
            <a:prstGeom prst="rect">
              <a:avLst/>
            </a:prstGeom>
          </p:spPr>
        </p:pic>
        <p:pic>
          <p:nvPicPr>
            <p:cNvPr id="20" name="Picture 19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E26C451E-CD9F-6945-B312-8964D12C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2570" t="31263" r="32260" b="13429"/>
            <a:stretch>
              <a:fillRect/>
            </a:stretch>
          </p:blipFill>
          <p:spPr>
            <a:xfrm>
              <a:off x="8130830" y="1940843"/>
              <a:ext cx="3175218" cy="280874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150D0B-7260-F6F6-6D47-A891E3497BE7}"/>
                </a:ext>
              </a:extLst>
            </p:cNvPr>
            <p:cNvSpPr txBox="1"/>
            <p:nvPr/>
          </p:nvSpPr>
          <p:spPr>
            <a:xfrm>
              <a:off x="5535838" y="1499785"/>
              <a:ext cx="1963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Femoral artery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4F82D4-0146-C0DF-48D1-98E04B5DF25F}"/>
                </a:ext>
              </a:extLst>
            </p:cNvPr>
            <p:cNvSpPr txBox="1"/>
            <p:nvPr/>
          </p:nvSpPr>
          <p:spPr>
            <a:xfrm>
              <a:off x="8893008" y="1499785"/>
              <a:ext cx="1864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Carotid artery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455CEB-6E2B-72D6-3DC1-381D5F6C972B}"/>
                </a:ext>
              </a:extLst>
            </p:cNvPr>
            <p:cNvSpPr txBox="1"/>
            <p:nvPr/>
          </p:nvSpPr>
          <p:spPr>
            <a:xfrm>
              <a:off x="5918818" y="4512519"/>
              <a:ext cx="1198038" cy="3182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Length [cm]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876744-3FBE-E57F-505A-CA57F7BD87F6}"/>
                </a:ext>
              </a:extLst>
            </p:cNvPr>
            <p:cNvSpPr txBox="1"/>
            <p:nvPr/>
          </p:nvSpPr>
          <p:spPr>
            <a:xfrm>
              <a:off x="9226295" y="4512519"/>
              <a:ext cx="1198038" cy="3182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Length [cm]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6E4A30-B254-5494-3C6C-72F25E0417FD}"/>
                </a:ext>
              </a:extLst>
            </p:cNvPr>
            <p:cNvSpPr txBox="1"/>
            <p:nvPr/>
          </p:nvSpPr>
          <p:spPr>
            <a:xfrm rot="16200000">
              <a:off x="4344020" y="3111600"/>
              <a:ext cx="1713336" cy="3182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Force [10</a:t>
              </a:r>
              <a:r>
                <a:rPr lang="en-GB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dynes]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3582D-EC13-2CED-99EF-C97658ABF4A7}"/>
                </a:ext>
              </a:extLst>
            </p:cNvPr>
            <p:cNvSpPr txBox="1"/>
            <p:nvPr/>
          </p:nvSpPr>
          <p:spPr>
            <a:xfrm rot="16200000">
              <a:off x="7370203" y="3111599"/>
              <a:ext cx="1713336" cy="3182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Force [10</a:t>
              </a:r>
              <a:r>
                <a:rPr lang="en-GB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dynes]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C3BF011-4355-4D71-A032-34D5A194BB24}"/>
              </a:ext>
            </a:extLst>
          </p:cNvPr>
          <p:cNvSpPr txBox="1"/>
          <p:nvPr/>
        </p:nvSpPr>
        <p:spPr>
          <a:xfrm>
            <a:off x="4414001" y="6112191"/>
            <a:ext cx="336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</a:rPr>
              <a:t>van Loon, </a:t>
            </a:r>
            <a:r>
              <a:rPr lang="en-GB" sz="1400" i="1" dirty="0" err="1">
                <a:solidFill>
                  <a:schemeClr val="accent6"/>
                </a:solidFill>
              </a:rPr>
              <a:t>Biorehology</a:t>
            </a:r>
            <a:r>
              <a:rPr lang="en-GB" sz="1400" dirty="0">
                <a:solidFill>
                  <a:schemeClr val="accent6"/>
                </a:solidFill>
              </a:rPr>
              <a:t> 1977; 14(4): 181-201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35272A-9347-71D5-C762-6AE32FD9D2E7}"/>
              </a:ext>
            </a:extLst>
          </p:cNvPr>
          <p:cNvGrpSpPr/>
          <p:nvPr/>
        </p:nvGrpSpPr>
        <p:grpSpPr>
          <a:xfrm>
            <a:off x="4192014" y="2624395"/>
            <a:ext cx="144000" cy="2351666"/>
            <a:chOff x="4192014" y="2148145"/>
            <a:chExt cx="144000" cy="23516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985506-B26E-E38E-C42E-1A5A92BAD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2014" y="214814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46F4AE-8E2B-A232-A682-1D61E030FB73}"/>
                </a:ext>
              </a:extLst>
            </p:cNvPr>
            <p:cNvCxnSpPr/>
            <p:nvPr/>
          </p:nvCxnSpPr>
          <p:spPr>
            <a:xfrm>
              <a:off x="4259179" y="2342147"/>
              <a:ext cx="0" cy="2157664"/>
            </a:xfrm>
            <a:prstGeom prst="line">
              <a:avLst/>
            </a:prstGeom>
            <a:ln w="158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D305DCE-F450-0727-76F0-AFA64F337DDC}"/>
              </a:ext>
            </a:extLst>
          </p:cNvPr>
          <p:cNvSpPr txBox="1"/>
          <p:nvPr/>
        </p:nvSpPr>
        <p:spPr>
          <a:xfrm>
            <a:off x="3586974" y="5149501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vivo</a:t>
            </a:r>
            <a:endParaRPr lang="en-GB" sz="1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axial length</a:t>
            </a:r>
          </a:p>
        </p:txBody>
      </p:sp>
      <p:pic>
        <p:nvPicPr>
          <p:cNvPr id="3" name="Graphic 2" descr="Man with solid fill">
            <a:extLst>
              <a:ext uri="{FF2B5EF4-FFF2-40B4-BE49-F238E27FC236}">
                <a16:creationId xmlns:a16="http://schemas.microsoft.com/office/drawing/2014/main" id="{266055D8-4331-113F-6883-AC1E39F08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3909" y="106067"/>
            <a:ext cx="593746" cy="593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792DA-7C42-069E-7615-4F1DDE61A78C}"/>
              </a:ext>
            </a:extLst>
          </p:cNvPr>
          <p:cNvSpPr txBox="1">
            <a:spLocks/>
          </p:cNvSpPr>
          <p:nvPr/>
        </p:nvSpPr>
        <p:spPr>
          <a:xfrm>
            <a:off x="636069" y="-3466"/>
            <a:ext cx="10515600" cy="703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What constitutive equations to use?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Transducer force </a:t>
            </a:r>
          </a:p>
        </p:txBody>
      </p:sp>
    </p:spTree>
    <p:extLst>
      <p:ext uri="{BB962C8B-B14F-4D97-AF65-F5344CB8AC3E}">
        <p14:creationId xmlns:p14="http://schemas.microsoft.com/office/powerpoint/2010/main" val="41466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Conferenc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B67"/>
      </a:accent1>
      <a:accent2>
        <a:srgbClr val="D84D1E"/>
      </a:accent2>
      <a:accent3>
        <a:srgbClr val="EBAA38"/>
      </a:accent3>
      <a:accent4>
        <a:srgbClr val="97B763"/>
      </a:accent4>
      <a:accent5>
        <a:srgbClr val="127799"/>
      </a:accent5>
      <a:accent6>
        <a:srgbClr val="8C8C8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15741</TotalTime>
  <Words>839</Words>
  <Application>Microsoft Macintosh PowerPoint</Application>
  <PresentationFormat>Widescreen</PresentationFormat>
  <Paragraphs>239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Graphik</vt:lpstr>
      <vt:lpstr>Office Theme</vt:lpstr>
      <vt:lpstr>Constitutive modelling in arterial mechanics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VASERA HEART-TO-ANKLE PULSE WAVE VELOCITY IS A NEARLY DIASTOLIC WAVE SPEED METRIC</dc:title>
  <dc:creator>Alessandro Giudici (Doctoral Researcher)</dc:creator>
  <cp:lastModifiedBy>Giudici, Alessandro (BME)</cp:lastModifiedBy>
  <cp:revision>78</cp:revision>
  <dcterms:created xsi:type="dcterms:W3CDTF">2021-09-13T14:59:09Z</dcterms:created>
  <dcterms:modified xsi:type="dcterms:W3CDTF">2026-02-12T01:00:00Z</dcterms:modified>
</cp:coreProperties>
</file>